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7" r:id="rId4"/>
    <p:sldId id="264" r:id="rId5"/>
    <p:sldId id="289" r:id="rId6"/>
    <p:sldId id="290" r:id="rId7"/>
    <p:sldId id="291" r:id="rId8"/>
    <p:sldId id="265" r:id="rId9"/>
    <p:sldId id="287" r:id="rId10"/>
    <p:sldId id="292" r:id="rId11"/>
    <p:sldId id="270" r:id="rId12"/>
    <p:sldId id="271" r:id="rId13"/>
    <p:sldId id="274" r:id="rId14"/>
    <p:sldId id="278" r:id="rId15"/>
    <p:sldId id="29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287"/>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0136D-7A93-43A0-9BB3-AF850E225472}"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no clear data regarding how many fires really occur in the OR. The estimates on this slide are based on the collective evidence. The estimate of 200 to 240 fires per year in the OR is down from the previous estimate of 550 to 650 per year. The anatomical locations where fires occur include 44% on the head, neck, or upper chest and 26% elsewhere on the patient. Examples of fires on the patient include a fire on the drapes or the patient’s skin. It is also estimated that 21% of OR fires occur in the patient’s airway and 8% occur elsewhere in the body (</a:t>
            </a:r>
            <a:r>
              <a:rPr lang="en-US" sz="1200" dirty="0" err="1"/>
              <a:t>eg</a:t>
            </a:r>
            <a:r>
              <a:rPr lang="en-US" sz="1200" dirty="0"/>
              <a:t>, within a body cavity). </a:t>
            </a:r>
          </a:p>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85CA9-C50E-49B1-B92E-96ECF3740F4E}" type="slidenum">
              <a:rPr lang="en-US" smtClean="0"/>
              <a:t>‹#›</a:t>
            </a:fld>
            <a:endParaRPr lang="en-US"/>
          </a:p>
        </p:txBody>
      </p:sp>
    </p:spTree>
    <p:extLst>
      <p:ext uri="{BB962C8B-B14F-4D97-AF65-F5344CB8AC3E}">
        <p14:creationId xmlns:p14="http://schemas.microsoft.com/office/powerpoint/2010/main" val="21500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Fires can occur in any location where the three sides of the fire triangle—a fuel, an oxidizer, and an ignition source—come together, including in ambulatory surgery centers, large or small hospitals, and even in physicians’ offices where surgical procedures are performed.  </a:t>
            </a:r>
          </a:p>
          <a:p>
            <a:endParaRPr lang="en-US" dirty="0"/>
          </a:p>
        </p:txBody>
      </p:sp>
      <p:sp>
        <p:nvSpPr>
          <p:cNvPr id="4" name="Slide Number Placeholder 3"/>
          <p:cNvSpPr>
            <a:spLocks noGrp="1"/>
          </p:cNvSpPr>
          <p:nvPr>
            <p:ph type="sldNum" sz="quarter" idx="5"/>
          </p:nvPr>
        </p:nvSpPr>
        <p:spPr/>
        <p:txBody>
          <a:bodyPr/>
          <a:lstStyle/>
          <a:p>
            <a:fld id="{46685CA9-C50E-49B1-B92E-96ECF3740F4E}" type="slidenum">
              <a:rPr lang="en-US" smtClean="0"/>
              <a:t>3</a:t>
            </a:fld>
            <a:endParaRPr lang="en-US"/>
          </a:p>
        </p:txBody>
      </p:sp>
    </p:spTree>
    <p:extLst>
      <p:ext uri="{BB962C8B-B14F-4D97-AF65-F5344CB8AC3E}">
        <p14:creationId xmlns:p14="http://schemas.microsoft.com/office/powerpoint/2010/main" val="383852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no clear data regarding how many fires really occur in the OR. The estimates on this slide are based on the collective evidence. The estimate of 200 to 240 fires per year in the OR is down from the previous estimate of 550 to 650 per year. The anatomical locations where fires occur include 44% on the head, neck, or upper chest and 26% elsewhere on the patient. Examples of fires on the patient include a fire on the drapes or the patient’s skin. It is also estimated that 21% of OR fires occur in the patient’s airway and 8% occur elsewhere in the body (</a:t>
            </a:r>
            <a:r>
              <a:rPr lang="en-US" sz="1200" dirty="0" err="1"/>
              <a:t>eg</a:t>
            </a:r>
            <a:r>
              <a:rPr lang="en-US" sz="1200" dirty="0"/>
              <a:t>, within a body cavity). </a:t>
            </a:r>
          </a:p>
          <a:p>
            <a:endParaRPr lang="en-US" dirty="0"/>
          </a:p>
        </p:txBody>
      </p:sp>
      <p:sp>
        <p:nvSpPr>
          <p:cNvPr id="4" name="Slide Number Placeholder 3"/>
          <p:cNvSpPr>
            <a:spLocks noGrp="1"/>
          </p:cNvSpPr>
          <p:nvPr>
            <p:ph type="sldNum" sz="quarter" idx="5"/>
          </p:nvPr>
        </p:nvSpPr>
        <p:spPr/>
        <p:txBody>
          <a:bodyPr/>
          <a:lstStyle/>
          <a:p>
            <a:fld id="{46685CA9-C50E-49B1-B92E-96ECF3740F4E}" type="slidenum">
              <a:rPr lang="en-US" smtClean="0"/>
              <a:t>4</a:t>
            </a:fld>
            <a:endParaRPr lang="en-US"/>
          </a:p>
        </p:txBody>
      </p:sp>
    </p:spTree>
    <p:extLst>
      <p:ext uri="{BB962C8B-B14F-4D97-AF65-F5344CB8AC3E}">
        <p14:creationId xmlns:p14="http://schemas.microsoft.com/office/powerpoint/2010/main" val="37738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Ignition source- anything that provides energy to start a fire.</a:t>
            </a:r>
          </a:p>
          <a:p>
            <a:endParaRPr lang="en-US" dirty="0"/>
          </a:p>
          <a:p>
            <a:r>
              <a:rPr lang="en-US" dirty="0"/>
              <a:t>Oxidizer-Gases that support combustion</a:t>
            </a:r>
          </a:p>
          <a:p>
            <a:endParaRPr lang="en-US" dirty="0"/>
          </a:p>
          <a:p>
            <a:r>
              <a:rPr lang="en-US" dirty="0"/>
              <a:t>Fuel-anything that will burn</a:t>
            </a:r>
          </a:p>
        </p:txBody>
      </p:sp>
      <p:sp>
        <p:nvSpPr>
          <p:cNvPr id="4" name="Slide Number Placeholder 3"/>
          <p:cNvSpPr>
            <a:spLocks noGrp="1"/>
          </p:cNvSpPr>
          <p:nvPr>
            <p:ph type="sldNum" sz="quarter" idx="5"/>
          </p:nvPr>
        </p:nvSpPr>
        <p:spPr/>
        <p:txBody>
          <a:bodyPr/>
          <a:lstStyle/>
          <a:p>
            <a:fld id="{46685CA9-C50E-49B1-B92E-96ECF3740F4E}" type="slidenum">
              <a:rPr lang="en-US" smtClean="0"/>
              <a:t>5</a:t>
            </a:fld>
            <a:endParaRPr lang="en-US"/>
          </a:p>
        </p:txBody>
      </p:sp>
    </p:spTree>
    <p:extLst>
      <p:ext uri="{BB962C8B-B14F-4D97-AF65-F5344CB8AC3E}">
        <p14:creationId xmlns:p14="http://schemas.microsoft.com/office/powerpoint/2010/main" val="140624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 MEDICARE- dictate actions required for skin-preps.</a:t>
            </a:r>
          </a:p>
        </p:txBody>
      </p:sp>
      <p:sp>
        <p:nvSpPr>
          <p:cNvPr id="4" name="Slide Number Placeholder 3"/>
          <p:cNvSpPr>
            <a:spLocks noGrp="1"/>
          </p:cNvSpPr>
          <p:nvPr>
            <p:ph type="sldNum" sz="quarter" idx="5"/>
          </p:nvPr>
        </p:nvSpPr>
        <p:spPr/>
        <p:txBody>
          <a:bodyPr/>
          <a:lstStyle/>
          <a:p>
            <a:fld id="{46685CA9-C50E-49B1-B92E-96ECF3740F4E}" type="slidenum">
              <a:rPr lang="en-US" smtClean="0"/>
              <a:t>7</a:t>
            </a:fld>
            <a:endParaRPr lang="en-US"/>
          </a:p>
        </p:txBody>
      </p:sp>
    </p:spTree>
    <p:extLst>
      <p:ext uri="{BB962C8B-B14F-4D97-AF65-F5344CB8AC3E}">
        <p14:creationId xmlns:p14="http://schemas.microsoft.com/office/powerpoint/2010/main" val="120331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0224" rtl="0" eaLnBrk="1" fontAlgn="auto" latinLnBrk="0" hangingPunct="1">
              <a:lnSpc>
                <a:spcPct val="100000"/>
              </a:lnSpc>
              <a:spcBef>
                <a:spcPct val="0"/>
              </a:spcBef>
              <a:spcAft>
                <a:spcPts val="0"/>
              </a:spcAft>
              <a:buClrTx/>
              <a:buSzTx/>
              <a:buFontTx/>
              <a:buNone/>
              <a:tabLst/>
              <a:defRPr/>
            </a:pPr>
            <a:r>
              <a:rPr lang="en-US" dirty="0"/>
              <a:t>The OR</a:t>
            </a:r>
            <a:r>
              <a:rPr lang="en-US" baseline="0" dirty="0"/>
              <a:t> </a:t>
            </a:r>
            <a:r>
              <a:rPr lang="en-US" dirty="0"/>
              <a:t>fire prevention assessment should be done before the procedure begins. This will enable the team to be better prepared for an emergency should it occur. Fire prevention is a team effort and the information needs to be communicated to all members of the team. For this reason, all team members must be present to participate in the fire risk assessment. A good time to communicate the fire risk assessment is during the time-out procedure.</a:t>
            </a:r>
            <a:r>
              <a:rPr lang="en-US" baseline="0" dirty="0"/>
              <a:t> </a:t>
            </a:r>
            <a:r>
              <a:rPr lang="en-US" sz="1200" baseline="0" dirty="0"/>
              <a:t>(</a:t>
            </a:r>
            <a:r>
              <a:rPr lang="en-US" sz="1200" b="1" baseline="0" dirty="0"/>
              <a:t>Note to presenter: </a:t>
            </a:r>
            <a:r>
              <a:rPr lang="en-US" sz="1200" baseline="0" dirty="0"/>
              <a:t>Make this specific to your facility) </a:t>
            </a:r>
            <a:endParaRPr lang="en-US" sz="1200" dirty="0"/>
          </a:p>
          <a:p>
            <a:pPr defTabSz="930224">
              <a:spcBef>
                <a:spcPct val="0"/>
              </a:spcBef>
            </a:pPr>
            <a:endParaRPr lang="en-US" dirty="0"/>
          </a:p>
          <a:p>
            <a:pPr defTabSz="930224">
              <a:spcBef>
                <a:spcPct val="0"/>
              </a:spcBef>
            </a:pPr>
            <a:r>
              <a:rPr lang="en-US" dirty="0"/>
              <a:t>The fire risk assessment should also be documented in the patient’s record. Documentation of the fire risk assessment will assist other facility personnel with quality or risk management projects, and, if a fire</a:t>
            </a:r>
            <a:r>
              <a:rPr lang="en-US" baseline="0" dirty="0"/>
              <a:t> occurs</a:t>
            </a:r>
            <a:r>
              <a:rPr lang="en-US" dirty="0"/>
              <a:t>, documentation can provide information and support the</a:t>
            </a:r>
            <a:r>
              <a:rPr lang="en-US" baseline="0" dirty="0"/>
              <a:t> </a:t>
            </a:r>
            <a:r>
              <a:rPr lang="en-US" dirty="0"/>
              <a:t>actions that were taken during the fire. </a:t>
            </a:r>
          </a:p>
          <a:p>
            <a:pPr defTabSz="930224">
              <a:spcBef>
                <a:spcPct val="0"/>
              </a:spcBef>
            </a:pPr>
            <a:r>
              <a:rPr lang="en-US" dirty="0"/>
              <a:t>The fire prevention assessment is completed to determine which of the three components of the fire triangle are present and, from this, to determine which interventions should be performed to prevent a fire. </a:t>
            </a:r>
          </a:p>
          <a:p>
            <a:endParaRPr lang="en-US" dirty="0"/>
          </a:p>
        </p:txBody>
      </p:sp>
      <p:sp>
        <p:nvSpPr>
          <p:cNvPr id="4" name="Slide Number Placeholder 3"/>
          <p:cNvSpPr>
            <a:spLocks noGrp="1"/>
          </p:cNvSpPr>
          <p:nvPr>
            <p:ph type="sldNum" sz="quarter" idx="5"/>
          </p:nvPr>
        </p:nvSpPr>
        <p:spPr/>
        <p:txBody>
          <a:bodyPr/>
          <a:lstStyle/>
          <a:p>
            <a:fld id="{46685CA9-C50E-49B1-B92E-96ECF3740F4E}" type="slidenum">
              <a:rPr lang="en-US" smtClean="0"/>
              <a:t>9</a:t>
            </a:fld>
            <a:endParaRPr lang="en-US"/>
          </a:p>
        </p:txBody>
      </p:sp>
    </p:spTree>
    <p:extLst>
      <p:ext uri="{BB962C8B-B14F-4D97-AF65-F5344CB8AC3E}">
        <p14:creationId xmlns:p14="http://schemas.microsoft.com/office/powerpoint/2010/main" val="411370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t>When fighting a fire involving an endotracheal (ET) tube, the first step remains the same and that</a:t>
            </a:r>
            <a:r>
              <a:rPr lang="en-US" sz="1200" baseline="0" dirty="0"/>
              <a:t> is to alert the team there is a fire</a:t>
            </a:r>
            <a:r>
              <a:rPr lang="en-US" sz="1200" dirty="0"/>
              <a:t>. The</a:t>
            </a:r>
            <a:r>
              <a:rPr lang="en-US" sz="1200" baseline="0" dirty="0"/>
              <a:t> a</a:t>
            </a:r>
            <a:r>
              <a:rPr lang="en-US" sz="1200" dirty="0"/>
              <a:t>nesthesia professional simultaneously and immediately disconnects</a:t>
            </a:r>
            <a:r>
              <a:rPr lang="en-US" sz="1200" baseline="0" dirty="0"/>
              <a:t> the tubing from the anesthesia machine</a:t>
            </a:r>
            <a:r>
              <a:rPr lang="en-US" sz="1200" dirty="0"/>
              <a:t> and removes the ET tube and the breathing circuit. Saline or water should be poured into the airway to cool any burned tissue in the pharynx.</a:t>
            </a:r>
            <a:r>
              <a:rPr lang="en-US" sz="1200" baseline="0" dirty="0"/>
              <a:t> The </a:t>
            </a:r>
            <a:r>
              <a:rPr lang="en-US" sz="1200" dirty="0"/>
              <a:t>flow of oxygen at the anesthesia machine should also be turned off. </a:t>
            </a:r>
          </a:p>
          <a:p>
            <a:pPr eaLnBrk="1" hangingPunct="1">
              <a:spcBef>
                <a:spcPct val="0"/>
              </a:spcBef>
            </a:pPr>
            <a:endParaRPr lang="en-US" sz="1200" dirty="0"/>
          </a:p>
          <a:p>
            <a:pPr eaLnBrk="1" hangingPunct="1">
              <a:spcBef>
                <a:spcPct val="0"/>
              </a:spcBef>
            </a:pPr>
            <a:r>
              <a:rPr lang="en-US" sz="1200" dirty="0"/>
              <a:t>After the fire is extinguished, the anesthesia professional should re-establish the airway and ventilate the patient with air until certain there is no material still burning or smoldering, and then switch to 100% oxygen and examine the airway. The rest of the team should assist the anesthesia professional</a:t>
            </a:r>
            <a:r>
              <a:rPr lang="en-US" sz="1200" baseline="0" dirty="0"/>
              <a:t> as necessary. </a:t>
            </a:r>
            <a:endParaRPr lang="en-US" sz="1200" dirty="0"/>
          </a:p>
          <a:p>
            <a:endParaRPr lang="en-US" dirty="0"/>
          </a:p>
        </p:txBody>
      </p:sp>
      <p:sp>
        <p:nvSpPr>
          <p:cNvPr id="4" name="Slide Number Placeholder 3"/>
          <p:cNvSpPr>
            <a:spLocks noGrp="1"/>
          </p:cNvSpPr>
          <p:nvPr>
            <p:ph type="sldNum" sz="quarter" idx="5"/>
          </p:nvPr>
        </p:nvSpPr>
        <p:spPr/>
        <p:txBody>
          <a:bodyPr/>
          <a:lstStyle/>
          <a:p>
            <a:fld id="{46685CA9-C50E-49B1-B92E-96ECF3740F4E}" type="slidenum">
              <a:rPr lang="en-US" smtClean="0"/>
              <a:t>11</a:t>
            </a:fld>
            <a:endParaRPr lang="en-US"/>
          </a:p>
        </p:txBody>
      </p:sp>
    </p:spTree>
    <p:extLst>
      <p:ext uri="{BB962C8B-B14F-4D97-AF65-F5344CB8AC3E}">
        <p14:creationId xmlns:p14="http://schemas.microsoft.com/office/powerpoint/2010/main" val="398764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t>The first step is again to alert the team that there is a fire. The</a:t>
            </a:r>
            <a:r>
              <a:rPr lang="en-US" sz="1200" baseline="0" dirty="0"/>
              <a:t> next step is to disconnect the equipment from the source of electricity if this can be done safely. </a:t>
            </a:r>
            <a:r>
              <a:rPr lang="en-US" sz="1200" dirty="0"/>
              <a:t>Extinguish the fire by the best method, activate alarms, and notify the chain of command. As in other fire situations, various people will be accomplishing these steps simultaneously. The current at the electrical supply (the fuse box or electrical panel) will only need to be shut off if you are unable to remove the plug from the outlet. When the electricity is disconnected at the panel, other monitors and equipment may also lose electrical power.  </a:t>
            </a:r>
          </a:p>
          <a:p>
            <a:pPr eaLnBrk="1" hangingPunct="1">
              <a:spcBef>
                <a:spcPct val="0"/>
              </a:spcBef>
            </a:pPr>
            <a:endParaRPr lang="en-US" sz="1200" dirty="0"/>
          </a:p>
          <a:p>
            <a:pPr eaLnBrk="1" hangingPunct="1">
              <a:spcBef>
                <a:spcPct val="0"/>
              </a:spcBef>
            </a:pPr>
            <a:r>
              <a:rPr lang="en-US" sz="1200" dirty="0"/>
              <a:t>The assessment of the size of the fire needs to be made rapidly because the room may fill with smoke. This may lead to the smoke detectors being activated, resulting in the air circulation system shutting down. If you are using an extinguisher on the fire, try to stand between the patient and the fire so the majority of the extinguishing agent will be discharged away from the patient, which may help to decrease contamination of the patient.  </a:t>
            </a:r>
          </a:p>
          <a:p>
            <a:endParaRPr lang="en-US" dirty="0"/>
          </a:p>
        </p:txBody>
      </p:sp>
      <p:sp>
        <p:nvSpPr>
          <p:cNvPr id="4" name="Slide Number Placeholder 3"/>
          <p:cNvSpPr>
            <a:spLocks noGrp="1"/>
          </p:cNvSpPr>
          <p:nvPr>
            <p:ph type="sldNum" sz="quarter" idx="5"/>
          </p:nvPr>
        </p:nvSpPr>
        <p:spPr/>
        <p:txBody>
          <a:bodyPr/>
          <a:lstStyle/>
          <a:p>
            <a:fld id="{46685CA9-C50E-49B1-B92E-96ECF3740F4E}" type="slidenum">
              <a:rPr lang="en-US" smtClean="0"/>
              <a:t>12</a:t>
            </a:fld>
            <a:endParaRPr lang="en-US"/>
          </a:p>
        </p:txBody>
      </p:sp>
    </p:spTree>
    <p:extLst>
      <p:ext uri="{BB962C8B-B14F-4D97-AF65-F5344CB8AC3E}">
        <p14:creationId xmlns:p14="http://schemas.microsoft.com/office/powerpoint/2010/main" val="147380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In addition to or instead of extinguishing a fire using a solution, the fire may be smothered. Grab a towel. Drop the end or side of the towel between the fire and the patient’s airway, keeping the towel between you and the fire. Lean into the patient and place your arm at the dropped end of the towel. Drop the other end of the towel over the fire. Sweep with your free hand over the towel to extinguish the fire. Do not pat the fire because this will fan the flames, and it will continue to grow.  </a:t>
            </a:r>
          </a:p>
          <a:p>
            <a:pPr>
              <a:spcBef>
                <a:spcPct val="0"/>
              </a:spcBef>
            </a:pPr>
            <a:endParaRPr lang="en-US" sz="1200" dirty="0"/>
          </a:p>
          <a:p>
            <a:pPr>
              <a:spcBef>
                <a:spcPct val="0"/>
              </a:spcBef>
            </a:pPr>
            <a:r>
              <a:rPr lang="en-US" sz="1200" dirty="0"/>
              <a:t>When the fire is extinguished, raise the towel to decrease the heat. For your safety, keep your body, especially your face, as far away from the fire as possible. </a:t>
            </a:r>
            <a:endParaRPr lang="en-US" dirty="0"/>
          </a:p>
          <a:p>
            <a:endParaRPr lang="en-US" dirty="0"/>
          </a:p>
        </p:txBody>
      </p:sp>
      <p:sp>
        <p:nvSpPr>
          <p:cNvPr id="4" name="Slide Number Placeholder 3"/>
          <p:cNvSpPr>
            <a:spLocks noGrp="1"/>
          </p:cNvSpPr>
          <p:nvPr>
            <p:ph type="sldNum" sz="quarter" idx="5"/>
          </p:nvPr>
        </p:nvSpPr>
        <p:spPr/>
        <p:txBody>
          <a:bodyPr/>
          <a:lstStyle/>
          <a:p>
            <a:fld id="{46685CA9-C50E-49B1-B92E-96ECF3740F4E}" type="slidenum">
              <a:rPr lang="en-US" smtClean="0"/>
              <a:t>13</a:t>
            </a:fld>
            <a:endParaRPr lang="en-US"/>
          </a:p>
        </p:txBody>
      </p:sp>
    </p:spTree>
    <p:extLst>
      <p:ext uri="{BB962C8B-B14F-4D97-AF65-F5344CB8AC3E}">
        <p14:creationId xmlns:p14="http://schemas.microsoft.com/office/powerpoint/2010/main" val="257445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t>If it is necessary to use a fire extinguisher, the first step is to obtain it from its storage location. (</a:t>
            </a:r>
            <a:r>
              <a:rPr lang="en-US" sz="1200" b="1" dirty="0"/>
              <a:t>Note to presenter: </a:t>
            </a:r>
            <a:r>
              <a:rPr lang="en-US" sz="1200" dirty="0"/>
              <a:t>Insert the location at your facility). When you are picking up the extinguisher, be aware that it may be heavy. Many extinguishers weigh about 20 pounds.</a:t>
            </a:r>
            <a:r>
              <a:rPr lang="en-US" sz="1200" baseline="0" dirty="0"/>
              <a:t> </a:t>
            </a:r>
          </a:p>
          <a:p>
            <a:pPr eaLnBrk="1" hangingPunct="1">
              <a:spcBef>
                <a:spcPct val="0"/>
              </a:spcBef>
            </a:pPr>
            <a:endParaRPr lang="en-US" sz="1200" dirty="0"/>
          </a:p>
          <a:p>
            <a:pPr eaLnBrk="1" hangingPunct="1">
              <a:spcBef>
                <a:spcPct val="0"/>
              </a:spcBef>
            </a:pPr>
            <a:r>
              <a:rPr lang="en-US" sz="1200" dirty="0"/>
              <a:t>The extinguisher will have a handle that is locked by a pin. Take the handle of the extinguisher in one hand and pull the pin with the free hand. Do not compress the handle because this will result in the agent being dispersed from the nozzle. Drop the pin and, using your free hand, grab the hose and aim the end of the nozzle at the base of the fire. Do not continue to grab the nozzle because it may become very cold. Stand approximately 8 to 10 feet from the base of the fire. Squeeze the handle to release the agent and sweep back and forth to “chase the fire away.” </a:t>
            </a:r>
          </a:p>
          <a:p>
            <a:pPr eaLnBrk="1" hangingPunct="1">
              <a:spcBef>
                <a:spcPct val="0"/>
              </a:spcBef>
            </a:pPr>
            <a:endParaRPr lang="en-US" sz="1200" dirty="0"/>
          </a:p>
          <a:p>
            <a:pPr eaLnBrk="1" hangingPunct="1">
              <a:spcBef>
                <a:spcPct val="0"/>
              </a:spcBef>
            </a:pPr>
            <a:r>
              <a:rPr lang="en-US" sz="1200" dirty="0"/>
              <a:t>As the fire diminishes, move forward until the fire is extinguished or the extinguisher is empty. If the fire is not extinguished, evacuate the premises. Remember, fire extinguishers should not be your first line of defense. They are effective for extinguishing</a:t>
            </a:r>
            <a:r>
              <a:rPr lang="en-US" sz="1200" baseline="0" dirty="0"/>
              <a:t> small fires.</a:t>
            </a:r>
            <a:endParaRPr lang="en-US" sz="1200" dirty="0"/>
          </a:p>
          <a:p>
            <a:endParaRPr lang="en-US" dirty="0"/>
          </a:p>
        </p:txBody>
      </p:sp>
      <p:sp>
        <p:nvSpPr>
          <p:cNvPr id="4" name="Slide Number Placeholder 3"/>
          <p:cNvSpPr>
            <a:spLocks noGrp="1"/>
          </p:cNvSpPr>
          <p:nvPr>
            <p:ph type="sldNum" sz="quarter" idx="5"/>
          </p:nvPr>
        </p:nvSpPr>
        <p:spPr/>
        <p:txBody>
          <a:bodyPr/>
          <a:lstStyle/>
          <a:p>
            <a:fld id="{46685CA9-C50E-49B1-B92E-96ECF3740F4E}" type="slidenum">
              <a:rPr lang="en-US" smtClean="0"/>
              <a:t>14</a:t>
            </a:fld>
            <a:endParaRPr lang="en-US"/>
          </a:p>
        </p:txBody>
      </p:sp>
    </p:spTree>
    <p:extLst>
      <p:ext uri="{BB962C8B-B14F-4D97-AF65-F5344CB8AC3E}">
        <p14:creationId xmlns:p14="http://schemas.microsoft.com/office/powerpoint/2010/main" val="3796395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EB30-125C-14C8-5C9B-6BDA61C8B8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6CCBCB-0F12-546B-5C24-235BD37C3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8B559E-E826-A1A3-1F49-5EF9B1BDEF81}"/>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5" name="Footer Placeholder 4">
            <a:extLst>
              <a:ext uri="{FF2B5EF4-FFF2-40B4-BE49-F238E27FC236}">
                <a16:creationId xmlns:a16="http://schemas.microsoft.com/office/drawing/2014/main" id="{DF5A438D-46F9-C4B2-B43A-B3E5C7968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B4F5C-710D-DC95-033A-3F8FA20F35CB}"/>
              </a:ext>
            </a:extLst>
          </p:cNvPr>
          <p:cNvSpPr>
            <a:spLocks noGrp="1"/>
          </p:cNvSpPr>
          <p:nvPr>
            <p:ph type="sldNum" sz="quarter" idx="12"/>
          </p:nvPr>
        </p:nvSpPr>
        <p:spPr>
          <a:xfrm>
            <a:off x="8153400" y="6356350"/>
            <a:ext cx="2743200" cy="365125"/>
          </a:xfrm>
        </p:spPr>
        <p:txBody>
          <a:bodyPr/>
          <a:lstStyle/>
          <a:p>
            <a:fld id="{EB58F576-D9E1-4518-A1B4-F4F809C43963}" type="slidenum">
              <a:rPr lang="en-US" smtClean="0"/>
              <a:t>‹#›</a:t>
            </a:fld>
            <a:endParaRPr lang="en-US"/>
          </a:p>
        </p:txBody>
      </p:sp>
      <p:pic>
        <p:nvPicPr>
          <p:cNvPr id="8" name="Picture 7" descr="Logo, company name&#10;&#10;Description automatically generated">
            <a:extLst>
              <a:ext uri="{FF2B5EF4-FFF2-40B4-BE49-F238E27FC236}">
                <a16:creationId xmlns:a16="http://schemas.microsoft.com/office/drawing/2014/main" id="{4E7BC762-8CBF-E1E1-4B36-91190C38B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376825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29AD-D2AB-23D8-3409-C9A9032BD8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532E21-8ECA-608F-B006-268CE891E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182C1-7FAD-3E4F-3EEB-AF23DC00232E}"/>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5" name="Footer Placeholder 4">
            <a:extLst>
              <a:ext uri="{FF2B5EF4-FFF2-40B4-BE49-F238E27FC236}">
                <a16:creationId xmlns:a16="http://schemas.microsoft.com/office/drawing/2014/main" id="{CEA04863-123B-3BCE-79CE-273ADCADC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FFA26-A0F2-C00E-2428-4D497FC8443D}"/>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BB51CB4E-13B4-6A23-0882-006F2A6E1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424640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66D41-692B-8D23-85AD-E44F38D09F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7DD4D0-80FC-E630-EA66-3D9F1176B4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A0524-54C9-B562-29C8-0342D8D9DA0A}"/>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5" name="Footer Placeholder 4">
            <a:extLst>
              <a:ext uri="{FF2B5EF4-FFF2-40B4-BE49-F238E27FC236}">
                <a16:creationId xmlns:a16="http://schemas.microsoft.com/office/drawing/2014/main" id="{F0661B48-9DC9-375D-DAC8-C9C57592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94E33-5925-3764-B75C-2DA71B171E57}"/>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04840D33-0609-6736-BD9E-E3AA4C1134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18225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80FF-FBEB-CA97-F7D2-558A1751EC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D8DBC-0A7A-C4AD-2064-960169C46B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C2570-C6DA-C65A-8A14-54CA0CFFB382}"/>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5" name="Footer Placeholder 4">
            <a:extLst>
              <a:ext uri="{FF2B5EF4-FFF2-40B4-BE49-F238E27FC236}">
                <a16:creationId xmlns:a16="http://schemas.microsoft.com/office/drawing/2014/main" id="{ED8E52F6-89E0-DF3B-0296-D319B9C35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D9267-713A-D830-F64C-9C3DD689DE4F}"/>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5895AC00-4870-65D6-BEF9-CCC6548E2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391353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05CF-C850-37B2-6B30-808F4CD7B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EDF30C-59B2-2E2F-589C-1B1083CA6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38B3C-613F-0E9A-0383-9A6FAD9A5566}"/>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5" name="Footer Placeholder 4">
            <a:extLst>
              <a:ext uri="{FF2B5EF4-FFF2-40B4-BE49-F238E27FC236}">
                <a16:creationId xmlns:a16="http://schemas.microsoft.com/office/drawing/2014/main" id="{EAE3D1F7-BAE4-E265-0664-6A6E48DD1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6362A-FC35-7E5E-DC3E-BEBB5C24FCEF}"/>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7DB2386A-AB65-2D64-7AF2-A5CEFF393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39504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9420-C6D5-F004-408C-8E650B300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14141-5CEF-71FF-9405-BD74CF298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907EF-247C-FEDB-668A-BF7D140E0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27A023-27A4-EDCD-C6B7-252112D26A3C}"/>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6" name="Footer Placeholder 5">
            <a:extLst>
              <a:ext uri="{FF2B5EF4-FFF2-40B4-BE49-F238E27FC236}">
                <a16:creationId xmlns:a16="http://schemas.microsoft.com/office/drawing/2014/main" id="{39E52DA2-44B9-AFF7-7982-BA52FBB11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884C7-27C1-744F-7354-0D02748E4299}"/>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8" name="Picture 7" descr="Logo, company name&#10;&#10;Description automatically generated">
            <a:extLst>
              <a:ext uri="{FF2B5EF4-FFF2-40B4-BE49-F238E27FC236}">
                <a16:creationId xmlns:a16="http://schemas.microsoft.com/office/drawing/2014/main" id="{861AACE6-22E8-CC9E-8C35-6180F37A8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414101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2F73-AB41-36FC-7772-2338D8E0D8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46E05-7F5F-C30C-10E3-4083D3DD96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3A1064-A4D7-F995-36E4-FD36CDBDE3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56BA-DA49-1DA9-EB10-21E4791F0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EAA4DB-0A21-1BA7-23E2-EE89E8C461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95B1B4-D897-093C-9BD4-749ADF06D8AC}"/>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8" name="Footer Placeholder 7">
            <a:extLst>
              <a:ext uri="{FF2B5EF4-FFF2-40B4-BE49-F238E27FC236}">
                <a16:creationId xmlns:a16="http://schemas.microsoft.com/office/drawing/2014/main" id="{48D54AC1-8ADA-13FD-A5FB-697897CC88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C068F-403C-ED3B-D407-D25A34FBC0EE}"/>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10" name="Picture 9" descr="Logo, company name&#10;&#10;Description automatically generated">
            <a:extLst>
              <a:ext uri="{FF2B5EF4-FFF2-40B4-BE49-F238E27FC236}">
                <a16:creationId xmlns:a16="http://schemas.microsoft.com/office/drawing/2014/main" id="{B2B6D51A-13CD-CFAB-33B8-73A3630181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38968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BC7D-27FC-CB74-B0F7-9780500AE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F161C6-B03A-4EC2-265B-DFA89FCC8FCA}"/>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4" name="Footer Placeholder 3">
            <a:extLst>
              <a:ext uri="{FF2B5EF4-FFF2-40B4-BE49-F238E27FC236}">
                <a16:creationId xmlns:a16="http://schemas.microsoft.com/office/drawing/2014/main" id="{2E439796-F7DA-CD0F-EACB-80BEFE2400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A0B559-BBD9-A3FD-914E-7E04F0EDDD00}"/>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6" name="Picture 5" descr="Logo, company name&#10;&#10;Description automatically generated">
            <a:extLst>
              <a:ext uri="{FF2B5EF4-FFF2-40B4-BE49-F238E27FC236}">
                <a16:creationId xmlns:a16="http://schemas.microsoft.com/office/drawing/2014/main" id="{EC0CBAFE-832C-1DFC-6301-9F427AEB5A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196802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DE16A-30EB-0F51-82D9-32640A7DF658}"/>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3" name="Footer Placeholder 2">
            <a:extLst>
              <a:ext uri="{FF2B5EF4-FFF2-40B4-BE49-F238E27FC236}">
                <a16:creationId xmlns:a16="http://schemas.microsoft.com/office/drawing/2014/main" id="{B6DDF60C-BA21-FC82-2FC5-0BEC60C29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CF63F-F0E8-7776-1BB7-F88D1326706C}"/>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5" name="Picture 4" descr="Logo, company name&#10;&#10;Description automatically generated">
            <a:extLst>
              <a:ext uri="{FF2B5EF4-FFF2-40B4-BE49-F238E27FC236}">
                <a16:creationId xmlns:a16="http://schemas.microsoft.com/office/drawing/2014/main" id="{278FDB1D-5C48-A8B9-2218-990399D69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103260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6780-D7CD-5DAB-DD0E-543B43D57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6A57BD-5729-32CD-3391-07B6DE448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73DCA-F99A-C55A-8A70-57B18612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9A995-50DC-BA1E-7A30-3923BA114372}"/>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6" name="Footer Placeholder 5">
            <a:extLst>
              <a:ext uri="{FF2B5EF4-FFF2-40B4-BE49-F238E27FC236}">
                <a16:creationId xmlns:a16="http://schemas.microsoft.com/office/drawing/2014/main" id="{F91FDD17-DD33-E856-BF7C-9ED01DA13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8899A-3391-D881-8EFE-9ADF9B6700D7}"/>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8" name="Picture 7" descr="Logo, company name&#10;&#10;Description automatically generated">
            <a:extLst>
              <a:ext uri="{FF2B5EF4-FFF2-40B4-BE49-F238E27FC236}">
                <a16:creationId xmlns:a16="http://schemas.microsoft.com/office/drawing/2014/main" id="{D6CE37EB-08F4-CD7B-C23E-519B27681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349918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ED43-F085-43EC-35E1-2C53DE821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3108C-BFF1-A4E9-F894-B2D6DC564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490305-F62A-9CB6-DBB7-CFE48F98A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6808E6-BA82-02B3-2F05-F479DC923792}"/>
              </a:ext>
            </a:extLst>
          </p:cNvPr>
          <p:cNvSpPr>
            <a:spLocks noGrp="1"/>
          </p:cNvSpPr>
          <p:nvPr>
            <p:ph type="dt" sz="half" idx="10"/>
          </p:nvPr>
        </p:nvSpPr>
        <p:spPr/>
        <p:txBody>
          <a:bodyPr/>
          <a:lstStyle/>
          <a:p>
            <a:fld id="{42977B09-2E51-4E52-B730-9C7C6ACF3A93}" type="datetimeFigureOut">
              <a:rPr lang="en-US" smtClean="0"/>
              <a:t>12/5/2025</a:t>
            </a:fld>
            <a:endParaRPr lang="en-US"/>
          </a:p>
        </p:txBody>
      </p:sp>
      <p:sp>
        <p:nvSpPr>
          <p:cNvPr id="6" name="Footer Placeholder 5">
            <a:extLst>
              <a:ext uri="{FF2B5EF4-FFF2-40B4-BE49-F238E27FC236}">
                <a16:creationId xmlns:a16="http://schemas.microsoft.com/office/drawing/2014/main" id="{3BC09BDA-226F-6121-9AF6-F770EDCC7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A7F12-91BC-05B9-8D99-9D022E4E5897}"/>
              </a:ext>
            </a:extLst>
          </p:cNvPr>
          <p:cNvSpPr>
            <a:spLocks noGrp="1"/>
          </p:cNvSpPr>
          <p:nvPr>
            <p:ph type="sldNum" sz="quarter" idx="12"/>
          </p:nvPr>
        </p:nvSpPr>
        <p:spPr/>
        <p:txBody>
          <a:bodyPr/>
          <a:lstStyle/>
          <a:p>
            <a:fld id="{EB58F576-D9E1-4518-A1B4-F4F809C43963}" type="slidenum">
              <a:rPr lang="en-US" smtClean="0"/>
              <a:t>‹#›</a:t>
            </a:fld>
            <a:endParaRPr lang="en-US"/>
          </a:p>
        </p:txBody>
      </p:sp>
      <p:pic>
        <p:nvPicPr>
          <p:cNvPr id="8" name="Picture 7" descr="Logo, company name&#10;&#10;Description automatically generated">
            <a:extLst>
              <a:ext uri="{FF2B5EF4-FFF2-40B4-BE49-F238E27FC236}">
                <a16:creationId xmlns:a16="http://schemas.microsoft.com/office/drawing/2014/main" id="{8E1F3FE9-502B-83C6-A882-645FC59685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34" y="4890990"/>
            <a:ext cx="2559114" cy="1465360"/>
          </a:xfrm>
          <a:prstGeom prst="rect">
            <a:avLst/>
          </a:prstGeom>
        </p:spPr>
      </p:pic>
    </p:spTree>
    <p:extLst>
      <p:ext uri="{BB962C8B-B14F-4D97-AF65-F5344CB8AC3E}">
        <p14:creationId xmlns:p14="http://schemas.microsoft.com/office/powerpoint/2010/main" val="207364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287BA-C603-D6E3-4C20-98940AF91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2F04BB-D0DD-FB29-9CE5-8CC9DF36D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9668D-D902-DC4B-9ED6-C2EB798AD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77B09-2E51-4E52-B730-9C7C6ACF3A93}" type="datetimeFigureOut">
              <a:rPr lang="en-US" smtClean="0"/>
              <a:t>12/5/2025</a:t>
            </a:fld>
            <a:endParaRPr lang="en-US"/>
          </a:p>
        </p:txBody>
      </p:sp>
      <p:sp>
        <p:nvSpPr>
          <p:cNvPr id="5" name="Footer Placeholder 4">
            <a:extLst>
              <a:ext uri="{FF2B5EF4-FFF2-40B4-BE49-F238E27FC236}">
                <a16:creationId xmlns:a16="http://schemas.microsoft.com/office/drawing/2014/main" id="{B8F804BC-23EE-9469-0B74-06E70AF4F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9111F-D13A-4B3A-DD42-362C1620F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8F576-D9E1-4518-A1B4-F4F809C43963}" type="slidenum">
              <a:rPr lang="en-US" smtClean="0"/>
              <a:t>‹#›</a:t>
            </a:fld>
            <a:endParaRPr lang="en-US"/>
          </a:p>
        </p:txBody>
      </p:sp>
    </p:spTree>
    <p:extLst>
      <p:ext uri="{BB962C8B-B14F-4D97-AF65-F5344CB8AC3E}">
        <p14:creationId xmlns:p14="http://schemas.microsoft.com/office/powerpoint/2010/main" val="375158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2242"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openclipart.org/detail/88069/key-west---mallory---square-by-nkinkade-1777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FB96-9571-FAE0-C11A-282A4BB42DAB}"/>
              </a:ext>
            </a:extLst>
          </p:cNvPr>
          <p:cNvSpPr>
            <a:spLocks noGrp="1"/>
          </p:cNvSpPr>
          <p:nvPr>
            <p:ph type="ctrTitle"/>
          </p:nvPr>
        </p:nvSpPr>
        <p:spPr>
          <a:xfrm>
            <a:off x="1524000" y="1938783"/>
            <a:ext cx="9144000" cy="1317179"/>
          </a:xfrm>
        </p:spPr>
        <p:txBody>
          <a:bodyPr>
            <a:normAutofit fontScale="90000"/>
          </a:bodyPr>
          <a:lstStyle/>
          <a:p>
            <a:r>
              <a:rPr lang="en-US" dirty="0">
                <a:solidFill>
                  <a:srgbClr val="E06287"/>
                </a:solidFill>
              </a:rPr>
              <a:t>FIRE SAFETY IN THE PERIOPERATIVE SETTING</a:t>
            </a:r>
          </a:p>
        </p:txBody>
      </p:sp>
    </p:spTree>
    <p:extLst>
      <p:ext uri="{BB962C8B-B14F-4D97-AF65-F5344CB8AC3E}">
        <p14:creationId xmlns:p14="http://schemas.microsoft.com/office/powerpoint/2010/main" val="210159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20A-AE2E-B6B7-3B85-5F5A74767611}"/>
              </a:ext>
            </a:extLst>
          </p:cNvPr>
          <p:cNvSpPr>
            <a:spLocks noGrp="1"/>
          </p:cNvSpPr>
          <p:nvPr>
            <p:ph type="title"/>
          </p:nvPr>
        </p:nvSpPr>
        <p:spPr>
          <a:xfrm>
            <a:off x="953728" y="-206477"/>
            <a:ext cx="10401659" cy="1897165"/>
          </a:xfrm>
        </p:spPr>
        <p:txBody>
          <a:bodyPr/>
          <a:lstStyle/>
          <a:p>
            <a:r>
              <a:rPr lang="en-US" dirty="0">
                <a:solidFill>
                  <a:srgbClr val="E06287"/>
                </a:solidFill>
              </a:rPr>
              <a:t>FIGHTING FIRES ON OR IN A PATIENT</a:t>
            </a:r>
            <a:endParaRPr lang="en-US" dirty="0"/>
          </a:p>
        </p:txBody>
      </p:sp>
      <p:sp>
        <p:nvSpPr>
          <p:cNvPr id="4" name="Content Placeholder 3">
            <a:extLst>
              <a:ext uri="{FF2B5EF4-FFF2-40B4-BE49-F238E27FC236}">
                <a16:creationId xmlns:a16="http://schemas.microsoft.com/office/drawing/2014/main" id="{FF68C065-C3EB-717B-0569-8295DCC6E307}"/>
              </a:ext>
            </a:extLst>
          </p:cNvPr>
          <p:cNvSpPr>
            <a:spLocks noGrp="1"/>
          </p:cNvSpPr>
          <p:nvPr>
            <p:ph sz="half" idx="2"/>
          </p:nvPr>
        </p:nvSpPr>
        <p:spPr>
          <a:xfrm>
            <a:off x="727588" y="1455174"/>
            <a:ext cx="5269988" cy="4734489"/>
          </a:xfrm>
        </p:spPr>
        <p:txBody>
          <a:bodyPr>
            <a:normAutofit fontScale="92500" lnSpcReduction="20000"/>
          </a:bodyPr>
          <a:lstStyle/>
          <a:p>
            <a:r>
              <a:rPr lang="en-US" dirty="0">
                <a:solidFill>
                  <a:srgbClr val="53565A"/>
                </a:solidFill>
              </a:rPr>
              <a:t>Alert the team that there is a fire.</a:t>
            </a:r>
          </a:p>
          <a:p>
            <a:r>
              <a:rPr lang="en-US" dirty="0">
                <a:solidFill>
                  <a:srgbClr val="53565A"/>
                </a:solidFill>
              </a:rPr>
              <a:t>Assist the Anesthesia staff to turn off/stop the flow of gases.</a:t>
            </a:r>
          </a:p>
          <a:p>
            <a:r>
              <a:rPr lang="en-US" dirty="0">
                <a:solidFill>
                  <a:srgbClr val="53565A"/>
                </a:solidFill>
              </a:rPr>
              <a:t>Remove burning materials away from the patient.</a:t>
            </a:r>
          </a:p>
          <a:p>
            <a:r>
              <a:rPr lang="en-US" dirty="0">
                <a:solidFill>
                  <a:srgbClr val="53565A"/>
                </a:solidFill>
              </a:rPr>
              <a:t>Have another team member extinguish the fire.	</a:t>
            </a:r>
          </a:p>
          <a:p>
            <a:pPr lvl="1"/>
            <a:r>
              <a:rPr lang="en-US" dirty="0">
                <a:solidFill>
                  <a:srgbClr val="53565A"/>
                </a:solidFill>
              </a:rPr>
              <a:t>Extinguish the fire with water or saline.</a:t>
            </a:r>
          </a:p>
          <a:p>
            <a:pPr lvl="1"/>
            <a:r>
              <a:rPr lang="en-US" dirty="0">
                <a:solidFill>
                  <a:srgbClr val="53565A"/>
                </a:solidFill>
              </a:rPr>
              <a:t>Use a fire extinguisher as the last response.</a:t>
            </a:r>
          </a:p>
          <a:p>
            <a:pPr lvl="1"/>
            <a:r>
              <a:rPr lang="en-US" dirty="0">
                <a:solidFill>
                  <a:srgbClr val="53565A"/>
                </a:solidFill>
              </a:rPr>
              <a:t>Extinguish the fire (burning materials) on the floor.</a:t>
            </a:r>
          </a:p>
          <a:p>
            <a:pPr lvl="1"/>
            <a:r>
              <a:rPr lang="en-US" dirty="0">
                <a:solidFill>
                  <a:srgbClr val="53565A"/>
                </a:solidFill>
              </a:rPr>
              <a:t>Be sure to care for the patient.</a:t>
            </a:r>
          </a:p>
          <a:p>
            <a:pPr lvl="1"/>
            <a:r>
              <a:rPr lang="en-US" dirty="0">
                <a:solidFill>
                  <a:srgbClr val="53565A"/>
                </a:solidFill>
              </a:rPr>
              <a:t>Save all the involved materials.</a:t>
            </a:r>
          </a:p>
          <a:p>
            <a:endParaRPr lang="en-US" dirty="0"/>
          </a:p>
        </p:txBody>
      </p:sp>
      <p:sp>
        <p:nvSpPr>
          <p:cNvPr id="6" name="Content Placeholder 5">
            <a:extLst>
              <a:ext uri="{FF2B5EF4-FFF2-40B4-BE49-F238E27FC236}">
                <a16:creationId xmlns:a16="http://schemas.microsoft.com/office/drawing/2014/main" id="{EFE374B5-4BEB-B786-409B-7274F8C78F9B}"/>
              </a:ext>
            </a:extLst>
          </p:cNvPr>
          <p:cNvSpPr>
            <a:spLocks noGrp="1"/>
          </p:cNvSpPr>
          <p:nvPr>
            <p:ph sz="quarter" idx="4"/>
          </p:nvPr>
        </p:nvSpPr>
        <p:spPr>
          <a:xfrm>
            <a:off x="6194426" y="1455174"/>
            <a:ext cx="5160962" cy="4734489"/>
          </a:xfrm>
        </p:spPr>
        <p:txBody>
          <a:bodyPr>
            <a:normAutofit fontScale="92500" lnSpcReduction="20000"/>
          </a:bodyPr>
          <a:lstStyle/>
          <a:p>
            <a:r>
              <a:rPr lang="en-US" dirty="0">
                <a:solidFill>
                  <a:srgbClr val="53565A"/>
                </a:solidFill>
              </a:rPr>
              <a:t>Assess the surgical field for a secondary fire on the underlying drapes or towels.</a:t>
            </a:r>
          </a:p>
          <a:p>
            <a:r>
              <a:rPr lang="en-US" dirty="0">
                <a:solidFill>
                  <a:srgbClr val="53565A"/>
                </a:solidFill>
              </a:rPr>
              <a:t>Assess for injury.</a:t>
            </a:r>
          </a:p>
          <a:p>
            <a:r>
              <a:rPr lang="en-US" dirty="0">
                <a:solidFill>
                  <a:srgbClr val="53565A"/>
                </a:solidFill>
              </a:rPr>
              <a:t>Report the injury to the physician.</a:t>
            </a:r>
          </a:p>
          <a:p>
            <a:r>
              <a:rPr lang="en-US" dirty="0">
                <a:solidFill>
                  <a:srgbClr val="53565A"/>
                </a:solidFill>
              </a:rPr>
              <a:t>Document your assessment.</a:t>
            </a:r>
          </a:p>
          <a:p>
            <a:r>
              <a:rPr lang="en-US" dirty="0">
                <a:solidFill>
                  <a:srgbClr val="53565A"/>
                </a:solidFill>
              </a:rPr>
              <a:t>Activate the Fire system if necessary.</a:t>
            </a:r>
          </a:p>
          <a:p>
            <a:r>
              <a:rPr lang="en-US" dirty="0">
                <a:solidFill>
                  <a:srgbClr val="53565A"/>
                </a:solidFill>
              </a:rPr>
              <a:t>Notify the proper chain of command.</a:t>
            </a:r>
          </a:p>
          <a:p>
            <a:endParaRPr lang="en-US" dirty="0"/>
          </a:p>
        </p:txBody>
      </p:sp>
    </p:spTree>
    <p:extLst>
      <p:ext uri="{BB962C8B-B14F-4D97-AF65-F5344CB8AC3E}">
        <p14:creationId xmlns:p14="http://schemas.microsoft.com/office/powerpoint/2010/main" val="144602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8A21-F159-4502-FCBD-978E2B2421B2}"/>
              </a:ext>
            </a:extLst>
          </p:cNvPr>
          <p:cNvSpPr>
            <a:spLocks noGrp="1"/>
          </p:cNvSpPr>
          <p:nvPr>
            <p:ph type="title"/>
          </p:nvPr>
        </p:nvSpPr>
        <p:spPr/>
        <p:txBody>
          <a:bodyPr/>
          <a:lstStyle/>
          <a:p>
            <a:r>
              <a:rPr lang="en-US" dirty="0">
                <a:solidFill>
                  <a:srgbClr val="E06287"/>
                </a:solidFill>
              </a:rPr>
              <a:t>ENDOTRACHEAL TUBE FIRE</a:t>
            </a:r>
          </a:p>
        </p:txBody>
      </p:sp>
      <p:sp>
        <p:nvSpPr>
          <p:cNvPr id="3" name="Content Placeholder 2">
            <a:extLst>
              <a:ext uri="{FF2B5EF4-FFF2-40B4-BE49-F238E27FC236}">
                <a16:creationId xmlns:a16="http://schemas.microsoft.com/office/drawing/2014/main" id="{85F90EC7-6032-8DD4-72C3-AD713EDD8925}"/>
              </a:ext>
            </a:extLst>
          </p:cNvPr>
          <p:cNvSpPr>
            <a:spLocks noGrp="1"/>
          </p:cNvSpPr>
          <p:nvPr>
            <p:ph idx="1"/>
          </p:nvPr>
        </p:nvSpPr>
        <p:spPr>
          <a:xfrm>
            <a:off x="541866" y="1690688"/>
            <a:ext cx="10383175" cy="3843655"/>
          </a:xfrm>
        </p:spPr>
        <p:txBody>
          <a:bodyPr>
            <a:normAutofit lnSpcReduction="10000"/>
          </a:bodyPr>
          <a:lstStyle/>
          <a:p>
            <a:r>
              <a:rPr lang="en-US" dirty="0">
                <a:solidFill>
                  <a:srgbClr val="53565A"/>
                </a:solidFill>
              </a:rPr>
              <a:t>Call for help.</a:t>
            </a:r>
          </a:p>
          <a:p>
            <a:r>
              <a:rPr lang="en-US" dirty="0">
                <a:solidFill>
                  <a:srgbClr val="53565A"/>
                </a:solidFill>
              </a:rPr>
              <a:t>Assist Anesthesia.</a:t>
            </a:r>
          </a:p>
          <a:p>
            <a:pPr lvl="1"/>
            <a:r>
              <a:rPr lang="en-US" dirty="0">
                <a:solidFill>
                  <a:srgbClr val="53565A"/>
                </a:solidFill>
              </a:rPr>
              <a:t>Immediately remove the tube and any segments of the burned tube.</a:t>
            </a:r>
          </a:p>
          <a:p>
            <a:pPr lvl="1"/>
            <a:r>
              <a:rPr lang="en-US" dirty="0">
                <a:solidFill>
                  <a:srgbClr val="53565A"/>
                </a:solidFill>
              </a:rPr>
              <a:t>Disconnect the tube from oxygen source.</a:t>
            </a:r>
          </a:p>
          <a:p>
            <a:pPr lvl="1"/>
            <a:r>
              <a:rPr lang="en-US" dirty="0">
                <a:solidFill>
                  <a:srgbClr val="53565A"/>
                </a:solidFill>
              </a:rPr>
              <a:t>Pour water or saline into the airway.</a:t>
            </a:r>
          </a:p>
          <a:p>
            <a:pPr lvl="1"/>
            <a:r>
              <a:rPr lang="en-US" dirty="0">
                <a:solidFill>
                  <a:srgbClr val="53565A"/>
                </a:solidFill>
              </a:rPr>
              <a:t>Turn off the flow of gases.</a:t>
            </a:r>
          </a:p>
          <a:p>
            <a:pPr lvl="1"/>
            <a:r>
              <a:rPr lang="en-US" dirty="0">
                <a:solidFill>
                  <a:srgbClr val="53565A"/>
                </a:solidFill>
              </a:rPr>
              <a:t>Care for the patient:</a:t>
            </a:r>
          </a:p>
          <a:p>
            <a:pPr lvl="2"/>
            <a:r>
              <a:rPr lang="en-US" dirty="0">
                <a:solidFill>
                  <a:srgbClr val="53565A"/>
                </a:solidFill>
              </a:rPr>
              <a:t>Reestablish the airway.</a:t>
            </a:r>
          </a:p>
          <a:p>
            <a:pPr lvl="2"/>
            <a:r>
              <a:rPr lang="en-US" dirty="0">
                <a:solidFill>
                  <a:srgbClr val="53565A"/>
                </a:solidFill>
              </a:rPr>
              <a:t>Ventilate with air until you are sure there is no more debris smoldering or burning.</a:t>
            </a:r>
          </a:p>
          <a:p>
            <a:pPr lvl="2"/>
            <a:r>
              <a:rPr lang="en-US" dirty="0">
                <a:solidFill>
                  <a:srgbClr val="53565A"/>
                </a:solidFill>
              </a:rPr>
              <a:t>Examine the airway.</a:t>
            </a:r>
          </a:p>
          <a:p>
            <a:endParaRPr lang="en-US" dirty="0">
              <a:solidFill>
                <a:srgbClr val="53565A"/>
              </a:solidFill>
            </a:endParaRPr>
          </a:p>
        </p:txBody>
      </p:sp>
    </p:spTree>
    <p:extLst>
      <p:ext uri="{BB962C8B-B14F-4D97-AF65-F5344CB8AC3E}">
        <p14:creationId xmlns:p14="http://schemas.microsoft.com/office/powerpoint/2010/main" val="173577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CB1D-2B2E-70DF-954F-823ECF21819D}"/>
              </a:ext>
            </a:extLst>
          </p:cNvPr>
          <p:cNvSpPr>
            <a:spLocks noGrp="1"/>
          </p:cNvSpPr>
          <p:nvPr>
            <p:ph type="title"/>
          </p:nvPr>
        </p:nvSpPr>
        <p:spPr/>
        <p:txBody>
          <a:bodyPr/>
          <a:lstStyle/>
          <a:p>
            <a:r>
              <a:rPr lang="en-US" dirty="0">
                <a:solidFill>
                  <a:srgbClr val="E06287"/>
                </a:solidFill>
              </a:rPr>
              <a:t>EQUIPMENT FIRES</a:t>
            </a:r>
            <a:r>
              <a:rPr lang="en-US" dirty="0"/>
              <a:t>	</a:t>
            </a:r>
          </a:p>
        </p:txBody>
      </p:sp>
      <p:sp>
        <p:nvSpPr>
          <p:cNvPr id="3" name="Content Placeholder 2">
            <a:extLst>
              <a:ext uri="{FF2B5EF4-FFF2-40B4-BE49-F238E27FC236}">
                <a16:creationId xmlns:a16="http://schemas.microsoft.com/office/drawing/2014/main" id="{5E97B3F4-59BD-343D-60E5-15B5A6F9E905}"/>
              </a:ext>
            </a:extLst>
          </p:cNvPr>
          <p:cNvSpPr>
            <a:spLocks noGrp="1"/>
          </p:cNvSpPr>
          <p:nvPr>
            <p:ph idx="1"/>
          </p:nvPr>
        </p:nvSpPr>
        <p:spPr/>
        <p:txBody>
          <a:bodyPr>
            <a:normAutofit lnSpcReduction="10000"/>
          </a:bodyPr>
          <a:lstStyle/>
          <a:p>
            <a:r>
              <a:rPr lang="en-US" dirty="0"/>
              <a:t>Call for help.</a:t>
            </a:r>
          </a:p>
          <a:p>
            <a:r>
              <a:rPr lang="en-US" dirty="0"/>
              <a:t>Disconnect the equipment from the electrical source.</a:t>
            </a:r>
          </a:p>
          <a:p>
            <a:r>
              <a:rPr lang="en-US" dirty="0"/>
              <a:t>Shut off the equipment if unable to disconnect.</a:t>
            </a:r>
          </a:p>
          <a:p>
            <a:r>
              <a:rPr lang="en-US" dirty="0"/>
              <a:t>Turn off gases to equipment if applicable.</a:t>
            </a:r>
          </a:p>
          <a:p>
            <a:r>
              <a:rPr lang="en-US" dirty="0"/>
              <a:t>Assess the size of the fire to determine if equipment can be removed safely or if evacuation is necessary.</a:t>
            </a:r>
          </a:p>
          <a:p>
            <a:r>
              <a:rPr lang="en-US" dirty="0"/>
              <a:t>Extinguish the fire with a extinguisher, if appropriate.</a:t>
            </a:r>
          </a:p>
          <a:p>
            <a:r>
              <a:rPr lang="en-US" dirty="0"/>
              <a:t>Activate the fire system.</a:t>
            </a:r>
          </a:p>
          <a:p>
            <a:r>
              <a:rPr lang="en-US" dirty="0"/>
              <a:t>Notify appropriate chain of command.</a:t>
            </a:r>
          </a:p>
        </p:txBody>
      </p:sp>
    </p:spTree>
    <p:extLst>
      <p:ext uri="{BB962C8B-B14F-4D97-AF65-F5344CB8AC3E}">
        <p14:creationId xmlns:p14="http://schemas.microsoft.com/office/powerpoint/2010/main" val="413437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7922-D5D3-65DC-FE91-EB396E0BF101}"/>
              </a:ext>
            </a:extLst>
          </p:cNvPr>
          <p:cNvSpPr>
            <a:spLocks noGrp="1"/>
          </p:cNvSpPr>
          <p:nvPr>
            <p:ph type="title"/>
          </p:nvPr>
        </p:nvSpPr>
        <p:spPr/>
        <p:txBody>
          <a:bodyPr/>
          <a:lstStyle/>
          <a:p>
            <a:r>
              <a:rPr lang="en-US" dirty="0">
                <a:solidFill>
                  <a:srgbClr val="E06287"/>
                </a:solidFill>
              </a:rPr>
              <a:t>WHAT IF THERE IS A FIRE SOMEWHERE OTHER THAN THE OR AREA</a:t>
            </a:r>
          </a:p>
        </p:txBody>
      </p:sp>
      <p:sp>
        <p:nvSpPr>
          <p:cNvPr id="3" name="Content Placeholder 2">
            <a:extLst>
              <a:ext uri="{FF2B5EF4-FFF2-40B4-BE49-F238E27FC236}">
                <a16:creationId xmlns:a16="http://schemas.microsoft.com/office/drawing/2014/main" id="{18FFD6AE-13A8-9198-C54C-396360F66962}"/>
              </a:ext>
            </a:extLst>
          </p:cNvPr>
          <p:cNvSpPr>
            <a:spLocks noGrp="1"/>
          </p:cNvSpPr>
          <p:nvPr>
            <p:ph idx="1"/>
          </p:nvPr>
        </p:nvSpPr>
        <p:spPr/>
        <p:txBody>
          <a:bodyPr/>
          <a:lstStyle/>
          <a:p>
            <a:r>
              <a:rPr lang="en-US" dirty="0"/>
              <a:t>Stay in your assigned area until you are designated to go somewhere else.</a:t>
            </a:r>
          </a:p>
          <a:p>
            <a:r>
              <a:rPr lang="en-US" dirty="0"/>
              <a:t>Stay calm.</a:t>
            </a:r>
          </a:p>
          <a:p>
            <a:r>
              <a:rPr lang="en-US" dirty="0"/>
              <a:t>Do not start a case in your room (elective procedure).</a:t>
            </a:r>
          </a:p>
          <a:p>
            <a:r>
              <a:rPr lang="en-US" dirty="0"/>
              <a:t>Wait for further instructions which may be to prepare for evacuation.</a:t>
            </a:r>
          </a:p>
        </p:txBody>
      </p:sp>
    </p:spTree>
    <p:extLst>
      <p:ext uri="{BB962C8B-B14F-4D97-AF65-F5344CB8AC3E}">
        <p14:creationId xmlns:p14="http://schemas.microsoft.com/office/powerpoint/2010/main" val="250985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F6138-D4A9-C151-C03C-8EDCD3F9809D}"/>
              </a:ext>
            </a:extLst>
          </p:cNvPr>
          <p:cNvSpPr>
            <a:spLocks noGrp="1"/>
          </p:cNvSpPr>
          <p:nvPr>
            <p:ph idx="1"/>
          </p:nvPr>
        </p:nvSpPr>
        <p:spPr>
          <a:xfrm>
            <a:off x="462115" y="324466"/>
            <a:ext cx="10734369" cy="5909186"/>
          </a:xfrm>
        </p:spPr>
        <p:txBody>
          <a:bodyPr>
            <a:normAutofit/>
          </a:bodyPr>
          <a:lstStyle/>
          <a:p>
            <a:pPr marL="0" indent="0">
              <a:buNone/>
            </a:pPr>
            <a:r>
              <a:rPr lang="en-US" b="1" dirty="0">
                <a:solidFill>
                  <a:srgbClr val="E06287"/>
                </a:solidFill>
              </a:rPr>
              <a:t>FIRE EXTINGUISHER STEPS:</a:t>
            </a:r>
            <a:endParaRPr lang="en-US" b="1" dirty="0"/>
          </a:p>
          <a:p>
            <a:r>
              <a:rPr lang="en-US" b="1" dirty="0"/>
              <a:t>P</a:t>
            </a:r>
            <a:r>
              <a:rPr lang="en-US" dirty="0"/>
              <a:t>     Pull the pin.</a:t>
            </a:r>
          </a:p>
          <a:p>
            <a:r>
              <a:rPr lang="en-US" b="1" dirty="0"/>
              <a:t>A</a:t>
            </a:r>
            <a:r>
              <a:rPr lang="en-US" dirty="0"/>
              <a:t>     Aim the nozzle at the base of the fire.</a:t>
            </a:r>
          </a:p>
          <a:p>
            <a:r>
              <a:rPr lang="en-US" b="1" dirty="0"/>
              <a:t>S</a:t>
            </a:r>
            <a:r>
              <a:rPr lang="en-US" dirty="0"/>
              <a:t>     Squeeze the handle.</a:t>
            </a:r>
          </a:p>
          <a:p>
            <a:r>
              <a:rPr lang="en-US" b="1" dirty="0"/>
              <a:t>S</a:t>
            </a:r>
            <a:r>
              <a:rPr lang="en-US" dirty="0"/>
              <a:t>     Sweep the stream over the base of the fire.</a:t>
            </a:r>
          </a:p>
          <a:p>
            <a:pPr marL="0" indent="0">
              <a:buNone/>
            </a:pPr>
            <a:endParaRPr lang="en-US" dirty="0"/>
          </a:p>
          <a:p>
            <a:pPr marL="0" indent="0">
              <a:buNone/>
            </a:pPr>
            <a:r>
              <a:rPr lang="en-US" b="1" dirty="0">
                <a:solidFill>
                  <a:srgbClr val="E06287"/>
                </a:solidFill>
              </a:rPr>
              <a:t>EVACUATION STEPS:</a:t>
            </a:r>
          </a:p>
          <a:p>
            <a:r>
              <a:rPr lang="en-US" sz="2800" b="1" dirty="0"/>
              <a:t>R</a:t>
            </a:r>
            <a:r>
              <a:rPr lang="en-US" sz="2800" dirty="0"/>
              <a:t>    Rescue</a:t>
            </a:r>
          </a:p>
          <a:p>
            <a:r>
              <a:rPr lang="en-US" sz="2800" b="1" dirty="0"/>
              <a:t>A</a:t>
            </a:r>
            <a:r>
              <a:rPr lang="en-US" sz="2800" dirty="0"/>
              <a:t>    Alarm/Alert</a:t>
            </a:r>
          </a:p>
          <a:p>
            <a:r>
              <a:rPr lang="en-US" sz="2800" b="1" dirty="0"/>
              <a:t>C   </a:t>
            </a:r>
            <a:r>
              <a:rPr lang="en-US" sz="2800" dirty="0"/>
              <a:t> Confine/Contain</a:t>
            </a:r>
          </a:p>
          <a:p>
            <a:r>
              <a:rPr lang="en-US" sz="2800" b="1" dirty="0"/>
              <a:t>E</a:t>
            </a:r>
            <a:r>
              <a:rPr lang="en-US" sz="2800" dirty="0"/>
              <a:t>    Evacuate</a:t>
            </a:r>
          </a:p>
          <a:p>
            <a:endParaRPr lang="en-US" dirty="0"/>
          </a:p>
          <a:p>
            <a:endParaRPr lang="en-US" dirty="0"/>
          </a:p>
          <a:p>
            <a:endParaRPr lang="en-US" dirty="0"/>
          </a:p>
        </p:txBody>
      </p:sp>
    </p:spTree>
    <p:extLst>
      <p:ext uri="{BB962C8B-B14F-4D97-AF65-F5344CB8AC3E}">
        <p14:creationId xmlns:p14="http://schemas.microsoft.com/office/powerpoint/2010/main" val="140883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1BAC-C44D-ADB3-5E87-4976A3C44264}"/>
              </a:ext>
            </a:extLst>
          </p:cNvPr>
          <p:cNvSpPr>
            <a:spLocks noGrp="1"/>
          </p:cNvSpPr>
          <p:nvPr>
            <p:ph type="title"/>
          </p:nvPr>
        </p:nvSpPr>
        <p:spPr>
          <a:xfrm>
            <a:off x="836612" y="365125"/>
            <a:ext cx="10518776" cy="1011391"/>
          </a:xfrm>
        </p:spPr>
        <p:txBody>
          <a:bodyPr/>
          <a:lstStyle/>
          <a:p>
            <a:r>
              <a:rPr lang="en-US" dirty="0">
                <a:solidFill>
                  <a:srgbClr val="E06287"/>
                </a:solidFill>
              </a:rPr>
              <a:t>EVACUATION PLAN</a:t>
            </a:r>
          </a:p>
        </p:txBody>
      </p:sp>
      <p:sp>
        <p:nvSpPr>
          <p:cNvPr id="3" name="Text Placeholder 2">
            <a:extLst>
              <a:ext uri="{FF2B5EF4-FFF2-40B4-BE49-F238E27FC236}">
                <a16:creationId xmlns:a16="http://schemas.microsoft.com/office/drawing/2014/main" id="{3443B3C7-1386-C19A-090F-E046911A354C}"/>
              </a:ext>
            </a:extLst>
          </p:cNvPr>
          <p:cNvSpPr>
            <a:spLocks noGrp="1"/>
          </p:cNvSpPr>
          <p:nvPr>
            <p:ph type="body" idx="1"/>
          </p:nvPr>
        </p:nvSpPr>
        <p:spPr>
          <a:xfrm>
            <a:off x="534988" y="1474686"/>
            <a:ext cx="5157787" cy="823912"/>
          </a:xfrm>
        </p:spPr>
        <p:txBody>
          <a:bodyPr>
            <a:normAutofit fontScale="92500" lnSpcReduction="20000"/>
          </a:bodyPr>
          <a:lstStyle/>
          <a:p>
            <a:r>
              <a:rPr lang="en-US" sz="3000" dirty="0"/>
              <a:t>Who determines evacuation</a:t>
            </a:r>
            <a:r>
              <a:rPr lang="en-US" dirty="0"/>
              <a:t>?</a:t>
            </a:r>
          </a:p>
          <a:p>
            <a:endParaRPr lang="en-US" dirty="0"/>
          </a:p>
        </p:txBody>
      </p:sp>
      <p:sp>
        <p:nvSpPr>
          <p:cNvPr id="10" name="Content Placeholder 9">
            <a:extLst>
              <a:ext uri="{FF2B5EF4-FFF2-40B4-BE49-F238E27FC236}">
                <a16:creationId xmlns:a16="http://schemas.microsoft.com/office/drawing/2014/main" id="{BD8D6261-3DCC-D083-0C7C-06C3BD0B5868}"/>
              </a:ext>
            </a:extLst>
          </p:cNvPr>
          <p:cNvSpPr>
            <a:spLocks noGrp="1"/>
          </p:cNvSpPr>
          <p:nvPr>
            <p:ph sz="half" idx="2"/>
          </p:nvPr>
        </p:nvSpPr>
        <p:spPr>
          <a:xfrm>
            <a:off x="452284" y="2298598"/>
            <a:ext cx="5545291" cy="3891065"/>
          </a:xfrm>
        </p:spPr>
        <p:txBody>
          <a:bodyPr/>
          <a:lstStyle/>
          <a:p>
            <a:pPr marL="514350" indent="-514350">
              <a:buAutoNum type="arabicPeriod"/>
            </a:pPr>
            <a:r>
              <a:rPr lang="en-US" dirty="0"/>
              <a:t>Incident command</a:t>
            </a:r>
          </a:p>
          <a:p>
            <a:pPr marL="0" indent="0">
              <a:buNone/>
            </a:pPr>
            <a:endParaRPr lang="en-US" dirty="0"/>
          </a:p>
          <a:p>
            <a:pPr lvl="1">
              <a:buFont typeface="Wingdings" panose="05000000000000000000" pitchFamily="2" charset="2"/>
              <a:buChar char="v"/>
            </a:pPr>
            <a:r>
              <a:rPr lang="en-US" dirty="0"/>
              <a:t> </a:t>
            </a:r>
            <a:r>
              <a:rPr lang="en-US" sz="2600" dirty="0"/>
              <a:t>Lateral transfer</a:t>
            </a:r>
          </a:p>
          <a:p>
            <a:pPr lvl="1">
              <a:buFont typeface="Wingdings" panose="05000000000000000000" pitchFamily="2" charset="2"/>
              <a:buChar char="v"/>
            </a:pPr>
            <a:endParaRPr lang="en-US" sz="2600" dirty="0"/>
          </a:p>
          <a:p>
            <a:pPr lvl="1">
              <a:buFont typeface="Wingdings" panose="05000000000000000000" pitchFamily="2" charset="2"/>
              <a:buChar char="v"/>
            </a:pPr>
            <a:r>
              <a:rPr lang="en-US" sz="2600" dirty="0"/>
              <a:t> Horizontal transfer</a:t>
            </a:r>
          </a:p>
          <a:p>
            <a:pPr lvl="1">
              <a:buFont typeface="Wingdings" panose="05000000000000000000" pitchFamily="2" charset="2"/>
              <a:buChar char="v"/>
            </a:pPr>
            <a:endParaRPr lang="en-US" sz="2600" dirty="0"/>
          </a:p>
          <a:p>
            <a:pPr lvl="1">
              <a:buFont typeface="Wingdings" panose="05000000000000000000" pitchFamily="2" charset="2"/>
              <a:buChar char="v"/>
            </a:pPr>
            <a:r>
              <a:rPr lang="en-US" sz="2600" dirty="0"/>
              <a:t>Evacuation</a:t>
            </a:r>
          </a:p>
        </p:txBody>
      </p:sp>
      <p:pic>
        <p:nvPicPr>
          <p:cNvPr id="11" name="Content Placeholder 7">
            <a:extLst>
              <a:ext uri="{FF2B5EF4-FFF2-40B4-BE49-F238E27FC236}">
                <a16:creationId xmlns:a16="http://schemas.microsoft.com/office/drawing/2014/main" id="{F016ADF7-AD24-AC64-4BDB-0C77CB1A6B1C}"/>
              </a:ext>
            </a:extLst>
          </p:cNvPr>
          <p:cNvPicPr>
            <a:picLocks noGrp="1" noChangeAspect="1"/>
          </p:cNvPicPr>
          <p:nvPr>
            <p:ph sz="quarter" idx="4"/>
          </p:nvPr>
        </p:nvPicPr>
        <p:blipFill>
          <a:blip r:embed="rId2"/>
          <a:stretch>
            <a:fillRect/>
          </a:stretch>
        </p:blipFill>
        <p:spPr>
          <a:xfrm>
            <a:off x="6096000" y="2505075"/>
            <a:ext cx="5183188" cy="3476528"/>
          </a:xfrm>
        </p:spPr>
      </p:pic>
      <p:sp>
        <p:nvSpPr>
          <p:cNvPr id="13" name="Text Placeholder 12">
            <a:extLst>
              <a:ext uri="{FF2B5EF4-FFF2-40B4-BE49-F238E27FC236}">
                <a16:creationId xmlns:a16="http://schemas.microsoft.com/office/drawing/2014/main" id="{70F1D77C-F652-D0A2-9AD4-461E78826FAB}"/>
              </a:ext>
            </a:extLst>
          </p:cNvPr>
          <p:cNvSpPr>
            <a:spLocks noGrp="1"/>
          </p:cNvSpPr>
          <p:nvPr>
            <p:ph type="body" sz="quarter" idx="3"/>
          </p:nvPr>
        </p:nvSpPr>
        <p:spPr>
          <a:xfrm>
            <a:off x="6172200" y="1376516"/>
            <a:ext cx="5183188" cy="1128559"/>
          </a:xfrm>
        </p:spPr>
        <p:txBody>
          <a:bodyPr>
            <a:noAutofit/>
          </a:bodyPr>
          <a:lstStyle/>
          <a:p>
            <a:r>
              <a:rPr lang="en-US" dirty="0"/>
              <a:t>OR-SURGICARE</a:t>
            </a:r>
          </a:p>
          <a:p>
            <a:r>
              <a:rPr lang="en-US" dirty="0"/>
              <a:t>MOA PARKING LOT </a:t>
            </a:r>
          </a:p>
          <a:p>
            <a:r>
              <a:rPr lang="en-US" dirty="0"/>
              <a:t>RED ZONE #3</a:t>
            </a:r>
          </a:p>
        </p:txBody>
      </p:sp>
    </p:spTree>
    <p:extLst>
      <p:ext uri="{BB962C8B-B14F-4D97-AF65-F5344CB8AC3E}">
        <p14:creationId xmlns:p14="http://schemas.microsoft.com/office/powerpoint/2010/main" val="413413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E9F3-C634-3A32-3C74-79B530B1814F}"/>
              </a:ext>
            </a:extLst>
          </p:cNvPr>
          <p:cNvSpPr>
            <a:spLocks noGrp="1"/>
          </p:cNvSpPr>
          <p:nvPr>
            <p:ph type="title"/>
          </p:nvPr>
        </p:nvSpPr>
        <p:spPr/>
        <p:txBody>
          <a:bodyPr/>
          <a:lstStyle/>
          <a:p>
            <a:r>
              <a:rPr lang="en-US" dirty="0">
                <a:solidFill>
                  <a:srgbClr val="E06287"/>
                </a:solidFill>
              </a:rPr>
              <a:t>REFERENCES:</a:t>
            </a:r>
          </a:p>
        </p:txBody>
      </p:sp>
      <p:pic>
        <p:nvPicPr>
          <p:cNvPr id="5" name="Content Placeholder 4">
            <a:extLst>
              <a:ext uri="{FF2B5EF4-FFF2-40B4-BE49-F238E27FC236}">
                <a16:creationId xmlns:a16="http://schemas.microsoft.com/office/drawing/2014/main" id="{0E4783D0-7335-87E6-3ED2-07646CEFBEFC}"/>
              </a:ext>
            </a:extLst>
          </p:cNvPr>
          <p:cNvPicPr>
            <a:picLocks noGrp="1" noChangeAspect="1"/>
          </p:cNvPicPr>
          <p:nvPr>
            <p:ph idx="1"/>
          </p:nvPr>
        </p:nvPicPr>
        <p:blipFill>
          <a:blip r:embed="rId2"/>
          <a:stretch>
            <a:fillRect/>
          </a:stretch>
        </p:blipFill>
        <p:spPr>
          <a:xfrm>
            <a:off x="1800534" y="2097596"/>
            <a:ext cx="6668054" cy="2493065"/>
          </a:xfrm>
        </p:spPr>
      </p:pic>
    </p:spTree>
    <p:extLst>
      <p:ext uri="{BB962C8B-B14F-4D97-AF65-F5344CB8AC3E}">
        <p14:creationId xmlns:p14="http://schemas.microsoft.com/office/powerpoint/2010/main" val="341554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8A21-F159-4502-FCBD-978E2B2421B2}"/>
              </a:ext>
            </a:extLst>
          </p:cNvPr>
          <p:cNvSpPr>
            <a:spLocks noGrp="1"/>
          </p:cNvSpPr>
          <p:nvPr>
            <p:ph type="title"/>
          </p:nvPr>
        </p:nvSpPr>
        <p:spPr>
          <a:xfrm>
            <a:off x="838200" y="365125"/>
            <a:ext cx="10515600" cy="1325563"/>
          </a:xfrm>
        </p:spPr>
        <p:txBody>
          <a:bodyPr anchor="ctr">
            <a:normAutofit/>
          </a:bodyPr>
          <a:lstStyle/>
          <a:p>
            <a:r>
              <a:rPr lang="en-US"/>
              <a:t>LEARNING OBJECTIVES</a:t>
            </a:r>
          </a:p>
        </p:txBody>
      </p:sp>
      <p:sp>
        <p:nvSpPr>
          <p:cNvPr id="3" name="Content Placeholder 2">
            <a:extLst>
              <a:ext uri="{FF2B5EF4-FFF2-40B4-BE49-F238E27FC236}">
                <a16:creationId xmlns:a16="http://schemas.microsoft.com/office/drawing/2014/main" id="{85F90EC7-6032-8DD4-72C3-AD713EDD8925}"/>
              </a:ext>
            </a:extLst>
          </p:cNvPr>
          <p:cNvSpPr>
            <a:spLocks noGrp="1"/>
          </p:cNvSpPr>
          <p:nvPr>
            <p:ph sz="half" idx="1"/>
          </p:nvPr>
        </p:nvSpPr>
        <p:spPr>
          <a:xfrm>
            <a:off x="838199" y="1825625"/>
            <a:ext cx="6508151" cy="4351338"/>
          </a:xfrm>
        </p:spPr>
        <p:txBody>
          <a:bodyPr>
            <a:normAutofit/>
          </a:bodyPr>
          <a:lstStyle/>
          <a:p>
            <a:pPr marL="514350" indent="-514350">
              <a:buAutoNum type="arabicPeriod"/>
            </a:pPr>
            <a:r>
              <a:rPr lang="en-US" dirty="0"/>
              <a:t>Increased knowledge of appropriate actions to take to extinguish an OR fire. </a:t>
            </a:r>
          </a:p>
          <a:p>
            <a:pPr marL="514350" indent="-514350">
              <a:buAutoNum type="arabicPeriod"/>
            </a:pPr>
            <a:r>
              <a:rPr lang="en-US" dirty="0"/>
              <a:t>Knowledge how to protect patients and personnel during a fire.</a:t>
            </a:r>
          </a:p>
          <a:p>
            <a:pPr marL="514350" indent="-514350">
              <a:buAutoNum type="arabicPeriod"/>
            </a:pPr>
            <a:r>
              <a:rPr lang="en-US" dirty="0"/>
              <a:t>How to use a fire extinguisher.</a:t>
            </a:r>
          </a:p>
          <a:p>
            <a:pPr marL="514350" indent="-514350">
              <a:buAutoNum type="arabicPeriod"/>
            </a:pPr>
            <a:r>
              <a:rPr lang="en-US" dirty="0"/>
              <a:t>Knowledge of hospital policy regarding a fire.</a:t>
            </a:r>
          </a:p>
          <a:p>
            <a:endParaRPr lang="en-US" dirty="0"/>
          </a:p>
        </p:txBody>
      </p:sp>
      <p:pic>
        <p:nvPicPr>
          <p:cNvPr id="4" name="Picture 3" descr="A fire with orange flames">
            <a:extLst>
              <a:ext uri="{FF2B5EF4-FFF2-40B4-BE49-F238E27FC236}">
                <a16:creationId xmlns:a16="http://schemas.microsoft.com/office/drawing/2014/main" id="{BBC2A8CC-D934-1872-8B94-4BED523CBF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46351" y="829945"/>
            <a:ext cx="3056817" cy="4351338"/>
          </a:xfrm>
          <a:prstGeom prst="rect">
            <a:avLst/>
          </a:prstGeom>
          <a:noFill/>
        </p:spPr>
      </p:pic>
    </p:spTree>
    <p:extLst>
      <p:ext uri="{BB962C8B-B14F-4D97-AF65-F5344CB8AC3E}">
        <p14:creationId xmlns:p14="http://schemas.microsoft.com/office/powerpoint/2010/main" val="29447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8A21-F159-4502-FCBD-978E2B2421B2}"/>
              </a:ext>
            </a:extLst>
          </p:cNvPr>
          <p:cNvSpPr>
            <a:spLocks noGrp="1"/>
          </p:cNvSpPr>
          <p:nvPr>
            <p:ph type="title"/>
          </p:nvPr>
        </p:nvSpPr>
        <p:spPr>
          <a:xfrm>
            <a:off x="839788" y="457200"/>
            <a:ext cx="6242656" cy="698269"/>
          </a:xfrm>
        </p:spPr>
        <p:txBody>
          <a:bodyPr anchor="b">
            <a:normAutofit/>
          </a:bodyPr>
          <a:lstStyle/>
          <a:p>
            <a:r>
              <a:rPr lang="en-US" dirty="0">
                <a:solidFill>
                  <a:srgbClr val="E06287"/>
                </a:solidFill>
              </a:rPr>
              <a:t>LOCATION OF FIRES	</a:t>
            </a:r>
          </a:p>
        </p:txBody>
      </p:sp>
      <p:pic>
        <p:nvPicPr>
          <p:cNvPr id="5" name="Picture 4">
            <a:extLst>
              <a:ext uri="{FF2B5EF4-FFF2-40B4-BE49-F238E27FC236}">
                <a16:creationId xmlns:a16="http://schemas.microsoft.com/office/drawing/2014/main" id="{AEC7E4CE-1645-180C-7E7E-3FE2425F4134}"/>
              </a:ext>
            </a:extLst>
          </p:cNvPr>
          <p:cNvPicPr>
            <a:picLocks noChangeAspect="1"/>
          </p:cNvPicPr>
          <p:nvPr/>
        </p:nvPicPr>
        <p:blipFill rotWithShape="1">
          <a:blip r:embed="rId3"/>
          <a:srcRect l="17571" r="3238" b="1"/>
          <a:stretch/>
        </p:blipFill>
        <p:spPr>
          <a:xfrm>
            <a:off x="5183188" y="987426"/>
            <a:ext cx="5207721" cy="4112064"/>
          </a:xfrm>
          <a:prstGeom prst="rect">
            <a:avLst/>
          </a:prstGeom>
          <a:noFill/>
        </p:spPr>
      </p:pic>
      <p:sp>
        <p:nvSpPr>
          <p:cNvPr id="4" name="Content Placeholder 3">
            <a:extLst>
              <a:ext uri="{FF2B5EF4-FFF2-40B4-BE49-F238E27FC236}">
                <a16:creationId xmlns:a16="http://schemas.microsoft.com/office/drawing/2014/main" id="{0615239B-BFD7-B292-E52E-F39901F5C0A8}"/>
              </a:ext>
            </a:extLst>
          </p:cNvPr>
          <p:cNvSpPr>
            <a:spLocks noGrp="1"/>
          </p:cNvSpPr>
          <p:nvPr>
            <p:ph type="body" sz="half" idx="2"/>
          </p:nvPr>
        </p:nvSpPr>
        <p:spPr>
          <a:xfrm>
            <a:off x="748146" y="1255222"/>
            <a:ext cx="4023880" cy="4613766"/>
          </a:xfrm>
        </p:spPr>
        <p:txBody>
          <a:bodyPr>
            <a:normAutofit/>
          </a:bodyPr>
          <a:lstStyle/>
          <a:p>
            <a:endParaRPr lang="en-US" dirty="0"/>
          </a:p>
          <a:p>
            <a:endParaRPr lang="en-US" dirty="0"/>
          </a:p>
          <a:p>
            <a:r>
              <a:rPr lang="en-US" sz="2400" dirty="0"/>
              <a:t>AMBULATORY SURGERY CENTERS</a:t>
            </a:r>
          </a:p>
          <a:p>
            <a:endParaRPr lang="en-US" sz="2400" dirty="0"/>
          </a:p>
          <a:p>
            <a:r>
              <a:rPr lang="en-US" sz="2400" dirty="0"/>
              <a:t>HOSPITALS</a:t>
            </a:r>
          </a:p>
          <a:p>
            <a:endParaRPr lang="en-US" sz="2400" dirty="0"/>
          </a:p>
          <a:p>
            <a:r>
              <a:rPr lang="en-US" sz="2400" dirty="0"/>
              <a:t>PHYSICIAN OFFICES</a:t>
            </a:r>
          </a:p>
        </p:txBody>
      </p:sp>
    </p:spTree>
    <p:extLst>
      <p:ext uri="{BB962C8B-B14F-4D97-AF65-F5344CB8AC3E}">
        <p14:creationId xmlns:p14="http://schemas.microsoft.com/office/powerpoint/2010/main" val="331400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8A21-F159-4502-FCBD-978E2B2421B2}"/>
              </a:ext>
            </a:extLst>
          </p:cNvPr>
          <p:cNvSpPr>
            <a:spLocks noGrp="1"/>
          </p:cNvSpPr>
          <p:nvPr>
            <p:ph type="title"/>
          </p:nvPr>
        </p:nvSpPr>
        <p:spPr>
          <a:xfrm>
            <a:off x="838200" y="365125"/>
            <a:ext cx="10515600" cy="1325563"/>
          </a:xfrm>
        </p:spPr>
        <p:txBody>
          <a:bodyPr anchor="ctr">
            <a:normAutofit/>
          </a:bodyPr>
          <a:lstStyle/>
          <a:p>
            <a:r>
              <a:rPr lang="en-US" dirty="0">
                <a:solidFill>
                  <a:srgbClr val="E06287"/>
                </a:solidFill>
              </a:rPr>
              <a:t>FIRE FACTS</a:t>
            </a:r>
          </a:p>
        </p:txBody>
      </p:sp>
      <p:pic>
        <p:nvPicPr>
          <p:cNvPr id="7" name="Picture 6" descr="A map of the united states of america&#10;&#10;Description automatically generated">
            <a:extLst>
              <a:ext uri="{FF2B5EF4-FFF2-40B4-BE49-F238E27FC236}">
                <a16:creationId xmlns:a16="http://schemas.microsoft.com/office/drawing/2014/main" id="{1B74C905-3B45-1DF2-8BB4-9156685672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1700" y="1825625"/>
            <a:ext cx="5501751" cy="3466101"/>
          </a:xfrm>
          <a:prstGeom prst="rect">
            <a:avLst/>
          </a:prstGeom>
          <a:noFill/>
        </p:spPr>
      </p:pic>
      <p:sp>
        <p:nvSpPr>
          <p:cNvPr id="3" name="Content Placeholder 2">
            <a:extLst>
              <a:ext uri="{FF2B5EF4-FFF2-40B4-BE49-F238E27FC236}">
                <a16:creationId xmlns:a16="http://schemas.microsoft.com/office/drawing/2014/main" id="{85F90EC7-6032-8DD4-72C3-AD713EDD8925}"/>
              </a:ext>
            </a:extLst>
          </p:cNvPr>
          <p:cNvSpPr>
            <a:spLocks noGrp="1"/>
          </p:cNvSpPr>
          <p:nvPr>
            <p:ph sz="half" idx="2"/>
          </p:nvPr>
        </p:nvSpPr>
        <p:spPr>
          <a:xfrm>
            <a:off x="6096000" y="1276539"/>
            <a:ext cx="5257800" cy="4900424"/>
          </a:xfrm>
        </p:spPr>
        <p:txBody>
          <a:bodyPr>
            <a:normAutofit/>
          </a:bodyPr>
          <a:lstStyle/>
          <a:p>
            <a:pPr marL="0" indent="0">
              <a:buNone/>
            </a:pPr>
            <a:r>
              <a:rPr lang="en-US" sz="2400" b="1" dirty="0"/>
              <a:t>Estimated Frequency:</a:t>
            </a:r>
          </a:p>
          <a:p>
            <a:pPr marL="0" indent="0">
              <a:buNone/>
            </a:pPr>
            <a:endParaRPr lang="en-US" sz="2400" dirty="0"/>
          </a:p>
          <a:p>
            <a:pPr marL="0" indent="0">
              <a:buNone/>
            </a:pPr>
            <a:r>
              <a:rPr lang="en-US" sz="2400" dirty="0"/>
              <a:t>200 to 240 per year in the United    States</a:t>
            </a:r>
          </a:p>
          <a:p>
            <a:pPr lvl="3">
              <a:buFont typeface="Wingdings" panose="05000000000000000000" pitchFamily="2" charset="2"/>
              <a:buChar char="Ø"/>
            </a:pPr>
            <a:r>
              <a:rPr lang="en-US" sz="2400" dirty="0"/>
              <a:t>44% head, neck, or upper chest</a:t>
            </a:r>
          </a:p>
          <a:p>
            <a:pPr lvl="3">
              <a:buFont typeface="Wingdings" panose="05000000000000000000" pitchFamily="2" charset="2"/>
              <a:buChar char="Ø"/>
            </a:pPr>
            <a:r>
              <a:rPr lang="en-US" sz="2400" dirty="0"/>
              <a:t>26% elsewhere on the patient</a:t>
            </a:r>
          </a:p>
          <a:p>
            <a:pPr lvl="3">
              <a:buFont typeface="Wingdings" panose="05000000000000000000" pitchFamily="2" charset="2"/>
              <a:buChar char="Ø"/>
            </a:pPr>
            <a:r>
              <a:rPr lang="en-US" sz="2400" dirty="0"/>
              <a:t>21% in the airway</a:t>
            </a:r>
          </a:p>
          <a:p>
            <a:pPr marL="0" indent="0">
              <a:buNone/>
            </a:pPr>
            <a:r>
              <a:rPr lang="en-US" sz="2200" dirty="0"/>
              <a:t>		</a:t>
            </a:r>
          </a:p>
        </p:txBody>
      </p:sp>
    </p:spTree>
    <p:extLst>
      <p:ext uri="{BB962C8B-B14F-4D97-AF65-F5344CB8AC3E}">
        <p14:creationId xmlns:p14="http://schemas.microsoft.com/office/powerpoint/2010/main" val="356185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0CF748-0B13-27C6-EF8D-907EBCBD41FF}"/>
              </a:ext>
            </a:extLst>
          </p:cNvPr>
          <p:cNvSpPr>
            <a:spLocks noGrp="1"/>
          </p:cNvSpPr>
          <p:nvPr>
            <p:ph type="body" idx="1"/>
          </p:nvPr>
        </p:nvSpPr>
        <p:spPr>
          <a:xfrm>
            <a:off x="465714" y="1472"/>
            <a:ext cx="5157787" cy="823912"/>
          </a:xfrm>
        </p:spPr>
        <p:txBody>
          <a:bodyPr/>
          <a:lstStyle/>
          <a:p>
            <a:r>
              <a:rPr lang="en-US" u="sng" dirty="0"/>
              <a:t>IGNITION SOURCES</a:t>
            </a:r>
          </a:p>
        </p:txBody>
      </p:sp>
      <p:sp>
        <p:nvSpPr>
          <p:cNvPr id="4" name="Content Placeholder 3">
            <a:extLst>
              <a:ext uri="{FF2B5EF4-FFF2-40B4-BE49-F238E27FC236}">
                <a16:creationId xmlns:a16="http://schemas.microsoft.com/office/drawing/2014/main" id="{91B2D780-C8E8-3A5C-777A-463A25EC1399}"/>
              </a:ext>
            </a:extLst>
          </p:cNvPr>
          <p:cNvSpPr>
            <a:spLocks noGrp="1"/>
          </p:cNvSpPr>
          <p:nvPr>
            <p:ph sz="half" idx="2"/>
          </p:nvPr>
        </p:nvSpPr>
        <p:spPr>
          <a:xfrm>
            <a:off x="465715" y="949123"/>
            <a:ext cx="5157787" cy="3684588"/>
          </a:xfrm>
        </p:spPr>
        <p:txBody>
          <a:bodyPr>
            <a:normAutofit fontScale="92500" lnSpcReduction="10000"/>
          </a:bodyPr>
          <a:lstStyle/>
          <a:p>
            <a:r>
              <a:rPr lang="en-US" sz="2400" dirty="0"/>
              <a:t>Laser beam</a:t>
            </a:r>
          </a:p>
          <a:p>
            <a:r>
              <a:rPr lang="en-US" sz="2400" dirty="0"/>
              <a:t>Electrosurgical unit</a:t>
            </a:r>
          </a:p>
          <a:p>
            <a:r>
              <a:rPr lang="en-US" sz="2400" dirty="0"/>
              <a:t>Argon </a:t>
            </a:r>
          </a:p>
          <a:p>
            <a:r>
              <a:rPr lang="en-US" sz="2400" dirty="0"/>
              <a:t>Power tools</a:t>
            </a:r>
          </a:p>
          <a:p>
            <a:r>
              <a:rPr lang="en-US" sz="2400" dirty="0"/>
              <a:t>Light cord</a:t>
            </a:r>
          </a:p>
          <a:p>
            <a:r>
              <a:rPr lang="en-US" sz="2400" dirty="0"/>
              <a:t>Electrical Equipment</a:t>
            </a:r>
          </a:p>
          <a:p>
            <a:r>
              <a:rPr lang="en-US" sz="2400" dirty="0"/>
              <a:t>Defibrillator</a:t>
            </a:r>
          </a:p>
        </p:txBody>
      </p:sp>
      <p:sp>
        <p:nvSpPr>
          <p:cNvPr id="5" name="Text Placeholder 4">
            <a:extLst>
              <a:ext uri="{FF2B5EF4-FFF2-40B4-BE49-F238E27FC236}">
                <a16:creationId xmlns:a16="http://schemas.microsoft.com/office/drawing/2014/main" id="{A73D517C-6C2D-6EBB-3928-A8D8640E1BC6}"/>
              </a:ext>
            </a:extLst>
          </p:cNvPr>
          <p:cNvSpPr>
            <a:spLocks noGrp="1"/>
          </p:cNvSpPr>
          <p:nvPr>
            <p:ph type="body" sz="quarter" idx="3"/>
          </p:nvPr>
        </p:nvSpPr>
        <p:spPr>
          <a:xfrm>
            <a:off x="5736907" y="0"/>
            <a:ext cx="5183188" cy="823912"/>
          </a:xfrm>
        </p:spPr>
        <p:txBody>
          <a:bodyPr/>
          <a:lstStyle/>
          <a:p>
            <a:r>
              <a:rPr lang="en-US" u="sng" dirty="0"/>
              <a:t>OXIDIZERS</a:t>
            </a:r>
          </a:p>
        </p:txBody>
      </p:sp>
      <p:sp>
        <p:nvSpPr>
          <p:cNvPr id="6" name="Content Placeholder 5">
            <a:extLst>
              <a:ext uri="{FF2B5EF4-FFF2-40B4-BE49-F238E27FC236}">
                <a16:creationId xmlns:a16="http://schemas.microsoft.com/office/drawing/2014/main" id="{D0D0E40F-89E4-F7A9-F8DB-0E2B6CFE0934}"/>
              </a:ext>
            </a:extLst>
          </p:cNvPr>
          <p:cNvSpPr>
            <a:spLocks noGrp="1"/>
          </p:cNvSpPr>
          <p:nvPr>
            <p:ph sz="quarter" idx="4"/>
          </p:nvPr>
        </p:nvSpPr>
        <p:spPr>
          <a:xfrm>
            <a:off x="5536276" y="949123"/>
            <a:ext cx="5270413" cy="4387648"/>
          </a:xfrm>
        </p:spPr>
        <p:txBody>
          <a:bodyPr>
            <a:normAutofit fontScale="92500" lnSpcReduction="10000"/>
          </a:bodyPr>
          <a:lstStyle/>
          <a:p>
            <a:r>
              <a:rPr lang="en-US" sz="2600" dirty="0"/>
              <a:t>Oxygen</a:t>
            </a:r>
          </a:p>
          <a:p>
            <a:r>
              <a:rPr lang="en-US" sz="2600" dirty="0"/>
              <a:t>Oxygen-enriched environment</a:t>
            </a:r>
          </a:p>
          <a:p>
            <a:r>
              <a:rPr lang="en-US" sz="2600" dirty="0"/>
              <a:t>Nitrous oxide</a:t>
            </a:r>
          </a:p>
          <a:p>
            <a:pPr marL="0" indent="0">
              <a:buNone/>
            </a:pPr>
            <a:r>
              <a:rPr lang="en-US" sz="2400" b="1" u="sng" dirty="0"/>
              <a:t>FUELS</a:t>
            </a:r>
          </a:p>
          <a:p>
            <a:r>
              <a:rPr lang="en-US" sz="2400" dirty="0"/>
              <a:t>Patient</a:t>
            </a:r>
          </a:p>
          <a:p>
            <a:r>
              <a:rPr lang="en-US" sz="2400" dirty="0"/>
              <a:t>Personnel</a:t>
            </a:r>
          </a:p>
          <a:p>
            <a:r>
              <a:rPr lang="en-US" sz="2400" dirty="0"/>
              <a:t>Drapes, Dressings, Tapes</a:t>
            </a:r>
          </a:p>
          <a:p>
            <a:r>
              <a:rPr lang="en-US" sz="2400" dirty="0"/>
              <a:t>Gowns, Linens, Head coverings, hair</a:t>
            </a:r>
          </a:p>
          <a:p>
            <a:r>
              <a:rPr lang="en-US" sz="2400" dirty="0"/>
              <a:t>Sponges </a:t>
            </a:r>
          </a:p>
          <a:p>
            <a:r>
              <a:rPr lang="en-US" sz="2400" dirty="0"/>
              <a:t>Alcohol-based skin prep</a:t>
            </a:r>
          </a:p>
          <a:p>
            <a:r>
              <a:rPr lang="en-US" sz="2400" dirty="0"/>
              <a:t>Endotracheal tubes</a:t>
            </a:r>
          </a:p>
          <a:p>
            <a:endParaRPr lang="en-US" sz="2400" dirty="0"/>
          </a:p>
        </p:txBody>
      </p:sp>
      <p:pic>
        <p:nvPicPr>
          <p:cNvPr id="2" name="Content Placeholder 4">
            <a:extLst>
              <a:ext uri="{FF2B5EF4-FFF2-40B4-BE49-F238E27FC236}">
                <a16:creationId xmlns:a16="http://schemas.microsoft.com/office/drawing/2014/main" id="{2183AF84-678A-9BCD-CBBD-8135532664BB}"/>
              </a:ext>
            </a:extLst>
          </p:cNvPr>
          <p:cNvPicPr>
            <a:picLocks noChangeAspect="1"/>
          </p:cNvPicPr>
          <p:nvPr/>
        </p:nvPicPr>
        <p:blipFill>
          <a:blip r:embed="rId3"/>
          <a:stretch>
            <a:fillRect/>
          </a:stretch>
        </p:blipFill>
        <p:spPr>
          <a:xfrm>
            <a:off x="353089" y="3992813"/>
            <a:ext cx="5009320" cy="1916064"/>
          </a:xfrm>
          <a:prstGeom prst="rect">
            <a:avLst/>
          </a:prstGeom>
          <a:noFill/>
        </p:spPr>
      </p:pic>
    </p:spTree>
    <p:extLst>
      <p:ext uri="{BB962C8B-B14F-4D97-AF65-F5344CB8AC3E}">
        <p14:creationId xmlns:p14="http://schemas.microsoft.com/office/powerpoint/2010/main" val="372961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E247-EA95-551C-E9A3-DA0ADCD00E7D}"/>
              </a:ext>
            </a:extLst>
          </p:cNvPr>
          <p:cNvSpPr>
            <a:spLocks noGrp="1"/>
          </p:cNvSpPr>
          <p:nvPr>
            <p:ph type="title"/>
          </p:nvPr>
        </p:nvSpPr>
        <p:spPr>
          <a:xfrm>
            <a:off x="838200" y="1"/>
            <a:ext cx="10290243" cy="1293778"/>
          </a:xfrm>
        </p:spPr>
        <p:txBody>
          <a:bodyPr/>
          <a:lstStyle/>
          <a:p>
            <a:r>
              <a:rPr lang="en-US" dirty="0">
                <a:solidFill>
                  <a:srgbClr val="E06287"/>
                </a:solidFill>
              </a:rPr>
              <a:t>INTERVENTIONS TO PREVENT FIRE</a:t>
            </a:r>
          </a:p>
        </p:txBody>
      </p:sp>
      <p:sp>
        <p:nvSpPr>
          <p:cNvPr id="3" name="Content Placeholder 2">
            <a:extLst>
              <a:ext uri="{FF2B5EF4-FFF2-40B4-BE49-F238E27FC236}">
                <a16:creationId xmlns:a16="http://schemas.microsoft.com/office/drawing/2014/main" id="{A32DDCFA-7672-26C9-2716-5354E657310A}"/>
              </a:ext>
            </a:extLst>
          </p:cNvPr>
          <p:cNvSpPr>
            <a:spLocks noGrp="1"/>
          </p:cNvSpPr>
          <p:nvPr>
            <p:ph idx="1"/>
          </p:nvPr>
        </p:nvSpPr>
        <p:spPr>
          <a:xfrm>
            <a:off x="544748" y="1036046"/>
            <a:ext cx="10216385" cy="4594287"/>
          </a:xfrm>
        </p:spPr>
        <p:txBody>
          <a:bodyPr>
            <a:normAutofit lnSpcReduction="10000"/>
          </a:bodyPr>
          <a:lstStyle/>
          <a:p>
            <a:r>
              <a:rPr lang="en-US" sz="2400" dirty="0"/>
              <a:t>Be sure to place the patient return electrodes on a large muscle.</a:t>
            </a:r>
          </a:p>
          <a:p>
            <a:r>
              <a:rPr lang="en-US" sz="2400" dirty="0"/>
              <a:t>Inspect electrical cord and keep them from coiling.</a:t>
            </a:r>
          </a:p>
          <a:p>
            <a:r>
              <a:rPr lang="en-US" sz="2400" dirty="0"/>
              <a:t>Be sure to secure the ESU in the appropriate holster.</a:t>
            </a:r>
          </a:p>
          <a:p>
            <a:r>
              <a:rPr lang="en-US" sz="2400" dirty="0"/>
              <a:t>Secure laser fiber and place wet towels around surrounding tissue.</a:t>
            </a:r>
          </a:p>
          <a:p>
            <a:r>
              <a:rPr lang="en-US" sz="2400" dirty="0"/>
              <a:t>Keep the light source in Standby until use.</a:t>
            </a:r>
          </a:p>
          <a:p>
            <a:r>
              <a:rPr lang="en-US" sz="2400" dirty="0"/>
              <a:t>Tent drapes to allow free air flow.</a:t>
            </a:r>
          </a:p>
          <a:p>
            <a:r>
              <a:rPr lang="en-US" sz="2400" dirty="0"/>
              <a:t>Keep the oxygen percentage as low as patient can tolerate during head and neck cases.</a:t>
            </a:r>
          </a:p>
          <a:p>
            <a:r>
              <a:rPr lang="en-US" sz="2400" dirty="0"/>
              <a:t>Use an incise drape if possible.</a:t>
            </a:r>
          </a:p>
          <a:p>
            <a:r>
              <a:rPr lang="en-US" sz="2400" dirty="0"/>
              <a:t>Be sure to use wet/moist sponges around the surgical site, especially, if in the throat.</a:t>
            </a:r>
          </a:p>
        </p:txBody>
      </p:sp>
    </p:spTree>
    <p:extLst>
      <p:ext uri="{BB962C8B-B14F-4D97-AF65-F5344CB8AC3E}">
        <p14:creationId xmlns:p14="http://schemas.microsoft.com/office/powerpoint/2010/main" val="106702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A8B0-0E00-A77A-044F-094256F4EDCB}"/>
              </a:ext>
            </a:extLst>
          </p:cNvPr>
          <p:cNvSpPr>
            <a:spLocks noGrp="1"/>
          </p:cNvSpPr>
          <p:nvPr>
            <p:ph type="title"/>
          </p:nvPr>
        </p:nvSpPr>
        <p:spPr>
          <a:xfrm>
            <a:off x="838200" y="365125"/>
            <a:ext cx="10515600" cy="1122853"/>
          </a:xfrm>
        </p:spPr>
        <p:txBody>
          <a:bodyPr/>
          <a:lstStyle/>
          <a:p>
            <a:r>
              <a:rPr lang="en-US" dirty="0">
                <a:solidFill>
                  <a:srgbClr val="E06287"/>
                </a:solidFill>
              </a:rPr>
              <a:t>INTERVENTIONS</a:t>
            </a:r>
          </a:p>
        </p:txBody>
      </p:sp>
      <p:sp>
        <p:nvSpPr>
          <p:cNvPr id="3" name="Content Placeholder 2">
            <a:extLst>
              <a:ext uri="{FF2B5EF4-FFF2-40B4-BE49-F238E27FC236}">
                <a16:creationId xmlns:a16="http://schemas.microsoft.com/office/drawing/2014/main" id="{770ECAEC-B7DD-EA7D-E949-D055D1A16563}"/>
              </a:ext>
            </a:extLst>
          </p:cNvPr>
          <p:cNvSpPr>
            <a:spLocks noGrp="1"/>
          </p:cNvSpPr>
          <p:nvPr>
            <p:ph idx="1"/>
          </p:nvPr>
        </p:nvSpPr>
        <p:spPr>
          <a:xfrm>
            <a:off x="838200" y="1326092"/>
            <a:ext cx="10515600" cy="4351338"/>
          </a:xfrm>
        </p:spPr>
        <p:txBody>
          <a:bodyPr/>
          <a:lstStyle/>
          <a:p>
            <a:r>
              <a:rPr lang="en-US" dirty="0"/>
              <a:t>Ensure there are no anesthesia circuit leaks.</a:t>
            </a:r>
          </a:p>
          <a:p>
            <a:r>
              <a:rPr lang="en-US" dirty="0"/>
              <a:t>Turn off the oxygen at the end of every procedure.</a:t>
            </a:r>
          </a:p>
          <a:p>
            <a:r>
              <a:rPr lang="en-US" dirty="0"/>
              <a:t>Use water-based ointment and not oil-based ointment in facial hair or near the surgical site.</a:t>
            </a:r>
          </a:p>
          <a:p>
            <a:r>
              <a:rPr lang="en-US" dirty="0"/>
              <a:t>Prevent pooling of skin prep solutions.</a:t>
            </a:r>
          </a:p>
          <a:p>
            <a:r>
              <a:rPr lang="en-US" dirty="0"/>
              <a:t>Always remove prep-soaked linens.</a:t>
            </a:r>
          </a:p>
          <a:p>
            <a:r>
              <a:rPr lang="en-US" dirty="0"/>
              <a:t>ALWAYS!!! Allow skin-prep agents to dry and fumes to dissipate prior to draping.</a:t>
            </a:r>
          </a:p>
          <a:p>
            <a:r>
              <a:rPr lang="en-US" dirty="0"/>
              <a:t>Conduct a skin prep “time out”</a:t>
            </a:r>
          </a:p>
          <a:p>
            <a:endParaRPr lang="en-US" dirty="0"/>
          </a:p>
        </p:txBody>
      </p:sp>
    </p:spTree>
    <p:extLst>
      <p:ext uri="{BB962C8B-B14F-4D97-AF65-F5344CB8AC3E}">
        <p14:creationId xmlns:p14="http://schemas.microsoft.com/office/powerpoint/2010/main" val="146038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8A21-F159-4502-FCBD-978E2B2421B2}"/>
              </a:ext>
            </a:extLst>
          </p:cNvPr>
          <p:cNvSpPr>
            <a:spLocks noGrp="1"/>
          </p:cNvSpPr>
          <p:nvPr>
            <p:ph type="title"/>
          </p:nvPr>
        </p:nvSpPr>
        <p:spPr/>
        <p:txBody>
          <a:bodyPr/>
          <a:lstStyle/>
          <a:p>
            <a:r>
              <a:rPr lang="en-US" dirty="0">
                <a:solidFill>
                  <a:srgbClr val="E06287"/>
                </a:solidFill>
              </a:rPr>
              <a:t>WHO IS RESPONSIBLE FOR PREVENTION	</a:t>
            </a:r>
          </a:p>
        </p:txBody>
      </p:sp>
      <p:sp>
        <p:nvSpPr>
          <p:cNvPr id="3" name="Content Placeholder 2">
            <a:extLst>
              <a:ext uri="{FF2B5EF4-FFF2-40B4-BE49-F238E27FC236}">
                <a16:creationId xmlns:a16="http://schemas.microsoft.com/office/drawing/2014/main" id="{85F90EC7-6032-8DD4-72C3-AD713EDD8925}"/>
              </a:ext>
            </a:extLst>
          </p:cNvPr>
          <p:cNvSpPr>
            <a:spLocks noGrp="1"/>
          </p:cNvSpPr>
          <p:nvPr>
            <p:ph idx="1"/>
          </p:nvPr>
        </p:nvSpPr>
        <p:spPr>
          <a:xfrm>
            <a:off x="705775" y="1514169"/>
            <a:ext cx="10515599" cy="4155112"/>
          </a:xfrm>
        </p:spPr>
        <p:txBody>
          <a:bodyPr/>
          <a:lstStyle/>
          <a:p>
            <a:pPr marL="0" indent="0" algn="ctr">
              <a:buNone/>
            </a:pPr>
            <a:r>
              <a:rPr lang="en-US" sz="3200" b="1" dirty="0">
                <a:solidFill>
                  <a:srgbClr val="53565A"/>
                </a:solidFill>
              </a:rPr>
              <a:t>TEAM EFFORT!!!</a:t>
            </a:r>
          </a:p>
          <a:p>
            <a:pPr marL="0" indent="0">
              <a:buNone/>
            </a:pPr>
            <a:endParaRPr lang="en-US" dirty="0">
              <a:solidFill>
                <a:srgbClr val="53565A"/>
              </a:solidFill>
            </a:endParaRPr>
          </a:p>
          <a:p>
            <a:pPr>
              <a:buFont typeface="Wingdings" panose="05000000000000000000" pitchFamily="2" charset="2"/>
              <a:buChar char="Ø"/>
            </a:pPr>
            <a:r>
              <a:rPr lang="en-US" dirty="0">
                <a:solidFill>
                  <a:srgbClr val="53565A"/>
                </a:solidFill>
              </a:rPr>
              <a:t>Nurses</a:t>
            </a:r>
          </a:p>
          <a:p>
            <a:pPr>
              <a:buFont typeface="Wingdings" panose="05000000000000000000" pitchFamily="2" charset="2"/>
              <a:buChar char="Ø"/>
            </a:pPr>
            <a:r>
              <a:rPr lang="en-US" dirty="0">
                <a:solidFill>
                  <a:srgbClr val="53565A"/>
                </a:solidFill>
              </a:rPr>
              <a:t>Surgical techs</a:t>
            </a:r>
          </a:p>
          <a:p>
            <a:pPr>
              <a:buFont typeface="Wingdings" panose="05000000000000000000" pitchFamily="2" charset="2"/>
              <a:buChar char="Ø"/>
            </a:pPr>
            <a:r>
              <a:rPr lang="en-US" dirty="0">
                <a:solidFill>
                  <a:srgbClr val="53565A"/>
                </a:solidFill>
              </a:rPr>
              <a:t>Surgeons</a:t>
            </a:r>
          </a:p>
          <a:p>
            <a:pPr>
              <a:buFont typeface="Wingdings" panose="05000000000000000000" pitchFamily="2" charset="2"/>
              <a:buChar char="Ø"/>
            </a:pPr>
            <a:r>
              <a:rPr lang="en-US" dirty="0">
                <a:solidFill>
                  <a:srgbClr val="53565A"/>
                </a:solidFill>
              </a:rPr>
              <a:t>Assistants</a:t>
            </a:r>
          </a:p>
          <a:p>
            <a:pPr>
              <a:buFont typeface="Wingdings" panose="05000000000000000000" pitchFamily="2" charset="2"/>
              <a:buChar char="Ø"/>
            </a:pPr>
            <a:r>
              <a:rPr lang="en-US" dirty="0">
                <a:solidFill>
                  <a:srgbClr val="53565A"/>
                </a:solidFill>
              </a:rPr>
              <a:t>Environmental Services</a:t>
            </a:r>
          </a:p>
          <a:p>
            <a:pPr>
              <a:buFont typeface="Wingdings" panose="05000000000000000000" pitchFamily="2" charset="2"/>
              <a:buChar char="Ø"/>
            </a:pPr>
            <a:r>
              <a:rPr lang="en-US" dirty="0">
                <a:solidFill>
                  <a:srgbClr val="53565A"/>
                </a:solidFill>
              </a:rPr>
              <a:t>Administration team members</a:t>
            </a:r>
          </a:p>
          <a:p>
            <a:pPr marL="0" indent="0">
              <a:buNone/>
            </a:pPr>
            <a:endParaRPr lang="en-US" dirty="0">
              <a:solidFill>
                <a:srgbClr val="53565A"/>
              </a:solidFill>
            </a:endParaRPr>
          </a:p>
        </p:txBody>
      </p:sp>
    </p:spTree>
    <p:extLst>
      <p:ext uri="{BB962C8B-B14F-4D97-AF65-F5344CB8AC3E}">
        <p14:creationId xmlns:p14="http://schemas.microsoft.com/office/powerpoint/2010/main" val="167781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7377-3365-755B-E31B-0D2F9A082D16}"/>
              </a:ext>
            </a:extLst>
          </p:cNvPr>
          <p:cNvSpPr>
            <a:spLocks noGrp="1"/>
          </p:cNvSpPr>
          <p:nvPr>
            <p:ph type="title"/>
          </p:nvPr>
        </p:nvSpPr>
        <p:spPr/>
        <p:txBody>
          <a:bodyPr/>
          <a:lstStyle/>
          <a:p>
            <a:r>
              <a:rPr lang="en-US" dirty="0">
                <a:solidFill>
                  <a:srgbClr val="E06287"/>
                </a:solidFill>
              </a:rPr>
              <a:t>FIRE PREVENTION ASSESSMENT</a:t>
            </a:r>
          </a:p>
        </p:txBody>
      </p:sp>
      <p:sp>
        <p:nvSpPr>
          <p:cNvPr id="3" name="Content Placeholder 2">
            <a:extLst>
              <a:ext uri="{FF2B5EF4-FFF2-40B4-BE49-F238E27FC236}">
                <a16:creationId xmlns:a16="http://schemas.microsoft.com/office/drawing/2014/main" id="{72B0D41C-D70C-ACE7-9073-1096AD01105E}"/>
              </a:ext>
            </a:extLst>
          </p:cNvPr>
          <p:cNvSpPr>
            <a:spLocks noGrp="1"/>
          </p:cNvSpPr>
          <p:nvPr>
            <p:ph idx="1"/>
          </p:nvPr>
        </p:nvSpPr>
        <p:spPr/>
        <p:txBody>
          <a:bodyPr/>
          <a:lstStyle/>
          <a:p>
            <a:r>
              <a:rPr lang="en-US" dirty="0"/>
              <a:t>Prior to the start of all procedures.</a:t>
            </a:r>
          </a:p>
          <a:p>
            <a:r>
              <a:rPr lang="en-US" dirty="0"/>
              <a:t>Total participation from ALL TEAM members.</a:t>
            </a:r>
          </a:p>
          <a:p>
            <a:r>
              <a:rPr lang="en-US" dirty="0"/>
              <a:t>Communicate during the “Time Out”.</a:t>
            </a:r>
          </a:p>
          <a:p>
            <a:r>
              <a:rPr lang="en-US" dirty="0"/>
              <a:t>Identify Ignition sources that are present.</a:t>
            </a:r>
          </a:p>
          <a:p>
            <a:r>
              <a:rPr lang="en-US" dirty="0"/>
              <a:t>Identify Fuels that are present.</a:t>
            </a:r>
          </a:p>
          <a:p>
            <a:r>
              <a:rPr lang="en-US" dirty="0"/>
              <a:t>Identify the potential for the presence of oxygen-enriched environment.</a:t>
            </a:r>
          </a:p>
          <a:p>
            <a:r>
              <a:rPr lang="en-US" dirty="0"/>
              <a:t>Document the assessment.</a:t>
            </a:r>
          </a:p>
        </p:txBody>
      </p:sp>
    </p:spTree>
    <p:extLst>
      <p:ext uri="{BB962C8B-B14F-4D97-AF65-F5344CB8AC3E}">
        <p14:creationId xmlns:p14="http://schemas.microsoft.com/office/powerpoint/2010/main" val="2454550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1DFC68A7-B593-4350-8DBE-1823F3669117}" vid="{400FC00C-8102-41D3-B538-97180A594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VHPPT1</Template>
  <TotalTime>1821</TotalTime>
  <Words>1906</Words>
  <Application>Microsoft Office PowerPoint</Application>
  <PresentationFormat>Widescreen</PresentationFormat>
  <Paragraphs>178</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FIRE SAFETY IN THE PERIOPERATIVE SETTING</vt:lpstr>
      <vt:lpstr>LEARNING OBJECTIVES</vt:lpstr>
      <vt:lpstr>LOCATION OF FIRES </vt:lpstr>
      <vt:lpstr>FIRE FACTS</vt:lpstr>
      <vt:lpstr>PowerPoint Presentation</vt:lpstr>
      <vt:lpstr>INTERVENTIONS TO PREVENT FIRE</vt:lpstr>
      <vt:lpstr>INTERVENTIONS</vt:lpstr>
      <vt:lpstr>WHO IS RESPONSIBLE FOR PREVENTION </vt:lpstr>
      <vt:lpstr>FIRE PREVENTION ASSESSMENT</vt:lpstr>
      <vt:lpstr>FIGHTING FIRES ON OR IN A PATIENT</vt:lpstr>
      <vt:lpstr>ENDOTRACHEAL TUBE FIRE</vt:lpstr>
      <vt:lpstr>EQUIPMENT FIRES </vt:lpstr>
      <vt:lpstr>WHAT IF THERE IS A FIRE SOMEWHERE OTHER THAN THE OR AREA</vt:lpstr>
      <vt:lpstr>PowerPoint Presentation</vt:lpstr>
      <vt:lpstr>EVACUATION PLAN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Desmond Groves</dc:creator>
  <cp:lastModifiedBy>Rogers, Kristan E.</cp:lastModifiedBy>
  <cp:revision>32</cp:revision>
  <dcterms:created xsi:type="dcterms:W3CDTF">2022-08-22T12:25:42Z</dcterms:created>
  <dcterms:modified xsi:type="dcterms:W3CDTF">2025-12-05T13:21:04Z</dcterms:modified>
</cp:coreProperties>
</file>